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0" r:id="rId2"/>
    <p:sldId id="261" r:id="rId3"/>
    <p:sldId id="291" r:id="rId4"/>
    <p:sldId id="292" r:id="rId5"/>
    <p:sldId id="301" r:id="rId6"/>
    <p:sldId id="294" r:id="rId7"/>
    <p:sldId id="299" r:id="rId8"/>
    <p:sldId id="311" r:id="rId9"/>
    <p:sldId id="296" r:id="rId10"/>
    <p:sldId id="262" r:id="rId11"/>
    <p:sldId id="290" r:id="rId12"/>
    <p:sldId id="306" r:id="rId13"/>
    <p:sldId id="266" r:id="rId14"/>
    <p:sldId id="305" r:id="rId15"/>
    <p:sldId id="312" r:id="rId16"/>
    <p:sldId id="302" r:id="rId17"/>
    <p:sldId id="314" r:id="rId18"/>
    <p:sldId id="303" r:id="rId19"/>
    <p:sldId id="313" r:id="rId20"/>
    <p:sldId id="310" r:id="rId21"/>
    <p:sldId id="309" r:id="rId22"/>
    <p:sldId id="315" r:id="rId23"/>
    <p:sldId id="317" r:id="rId24"/>
    <p:sldId id="316" r:id="rId25"/>
    <p:sldId id="280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7061" userDrawn="1">
          <p15:clr>
            <a:srgbClr val="A4A3A4"/>
          </p15:clr>
        </p15:guide>
        <p15:guide id="6" pos="6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A4DD"/>
    <a:srgbClr val="20517C"/>
    <a:srgbClr val="E8EAE9"/>
    <a:srgbClr val="FFFFFF"/>
    <a:srgbClr val="A5A5A5"/>
    <a:srgbClr val="16A2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48" autoAdjust="0"/>
    <p:restoredTop sz="86984" autoAdjust="0"/>
  </p:normalViewPr>
  <p:slideViewPr>
    <p:cSldViewPr showGuides="1">
      <p:cViewPr varScale="1">
        <p:scale>
          <a:sx n="75" d="100"/>
          <a:sy n="75" d="100"/>
        </p:scale>
        <p:origin x="653" y="48"/>
      </p:cViewPr>
      <p:guideLst>
        <p:guide orient="horz" pos="2160"/>
        <p:guide pos="3840"/>
        <p:guide pos="7061"/>
        <p:guide pos="61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0BA0B-DAEA-4680-AAC1-9E8B91E60633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DBA15-3F6E-4149-9019-6609FD57F7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83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两种方法都分别来自组里毕业的博士生，张洁师姐和沈剑飞师兄的博士论文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830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78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47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658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386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216680" cy="1725891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 userDrawn="1"/>
        </p:nvSpPr>
        <p:spPr>
          <a:xfrm>
            <a:off x="-24680" y="5301208"/>
            <a:ext cx="12216680" cy="1556792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KSO_Shape"/>
          <p:cNvSpPr>
            <a:spLocks/>
          </p:cNvSpPr>
          <p:nvPr userDrawn="1"/>
        </p:nvSpPr>
        <p:spPr bwMode="auto">
          <a:xfrm>
            <a:off x="8472264" y="2564904"/>
            <a:ext cx="3313621" cy="2016224"/>
          </a:xfrm>
          <a:custGeom>
            <a:avLst/>
            <a:gdLst>
              <a:gd name="T0" fmla="*/ 1395067 w 3931"/>
              <a:gd name="T1" fmla="*/ 589725 h 2392"/>
              <a:gd name="T2" fmla="*/ 928365 w 3931"/>
              <a:gd name="T3" fmla="*/ 389484 h 2392"/>
              <a:gd name="T4" fmla="*/ 403040 w 3931"/>
              <a:gd name="T5" fmla="*/ 589725 h 2392"/>
              <a:gd name="T6" fmla="*/ 256480 w 3931"/>
              <a:gd name="T7" fmla="*/ 528782 h 2392"/>
              <a:gd name="T8" fmla="*/ 256480 w 3931"/>
              <a:gd name="T9" fmla="*/ 708403 h 2392"/>
              <a:gd name="T10" fmla="*/ 296326 w 3931"/>
              <a:gd name="T11" fmla="*/ 763389 h 2392"/>
              <a:gd name="T12" fmla="*/ 255564 w 3931"/>
              <a:gd name="T13" fmla="*/ 818375 h 2392"/>
              <a:gd name="T14" fmla="*/ 299074 w 3931"/>
              <a:gd name="T15" fmla="*/ 1011742 h 2392"/>
              <a:gd name="T16" fmla="*/ 170834 w 3931"/>
              <a:gd name="T17" fmla="*/ 1011742 h 2392"/>
              <a:gd name="T18" fmla="*/ 214802 w 3931"/>
              <a:gd name="T19" fmla="*/ 817458 h 2392"/>
              <a:gd name="T20" fmla="*/ 179078 w 3931"/>
              <a:gd name="T21" fmla="*/ 763389 h 2392"/>
              <a:gd name="T22" fmla="*/ 213428 w 3931"/>
              <a:gd name="T23" fmla="*/ 709777 h 2392"/>
              <a:gd name="T24" fmla="*/ 213428 w 3931"/>
              <a:gd name="T25" fmla="*/ 510911 h 2392"/>
              <a:gd name="T26" fmla="*/ 0 w 3931"/>
              <a:gd name="T27" fmla="*/ 421559 h 2392"/>
              <a:gd name="T28" fmla="*/ 938899 w 3931"/>
              <a:gd name="T29" fmla="*/ 0 h 2392"/>
              <a:gd name="T30" fmla="*/ 1800397 w 3931"/>
              <a:gd name="T31" fmla="*/ 427058 h 2392"/>
              <a:gd name="T32" fmla="*/ 1395067 w 3931"/>
              <a:gd name="T33" fmla="*/ 589725 h 2392"/>
              <a:gd name="T34" fmla="*/ 917831 w 3931"/>
              <a:gd name="T35" fmla="*/ 491208 h 2392"/>
              <a:gd name="T36" fmla="*/ 1341481 w 3931"/>
              <a:gd name="T37" fmla="*/ 635088 h 2392"/>
              <a:gd name="T38" fmla="*/ 1341481 w 3931"/>
              <a:gd name="T39" fmla="*/ 983791 h 2392"/>
              <a:gd name="T40" fmla="*/ 896306 w 3931"/>
              <a:gd name="T41" fmla="*/ 1096054 h 2392"/>
              <a:gd name="T42" fmla="*/ 503342 w 3931"/>
              <a:gd name="T43" fmla="*/ 983791 h 2392"/>
              <a:gd name="T44" fmla="*/ 503342 w 3931"/>
              <a:gd name="T45" fmla="*/ 635088 h 2392"/>
              <a:gd name="T46" fmla="*/ 917831 w 3931"/>
              <a:gd name="T47" fmla="*/ 491208 h 2392"/>
              <a:gd name="T48" fmla="*/ 912335 w 3931"/>
              <a:gd name="T49" fmla="*/ 1031904 h 2392"/>
              <a:gd name="T50" fmla="*/ 1254003 w 3931"/>
              <a:gd name="T51" fmla="*/ 946675 h 2392"/>
              <a:gd name="T52" fmla="*/ 912335 w 3931"/>
              <a:gd name="T53" fmla="*/ 860989 h 2392"/>
              <a:gd name="T54" fmla="*/ 571126 w 3931"/>
              <a:gd name="T55" fmla="*/ 946675 h 2392"/>
              <a:gd name="T56" fmla="*/ 912335 w 3931"/>
              <a:gd name="T57" fmla="*/ 1031904 h 239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3931" h="2392">
                <a:moveTo>
                  <a:pt x="3046" y="1287"/>
                </a:moveTo>
                <a:cubicBezTo>
                  <a:pt x="3046" y="1287"/>
                  <a:pt x="2618" y="850"/>
                  <a:pt x="2027" y="850"/>
                </a:cubicBezTo>
                <a:cubicBezTo>
                  <a:pt x="1450" y="850"/>
                  <a:pt x="880" y="1287"/>
                  <a:pt x="880" y="1287"/>
                </a:cubicBezTo>
                <a:cubicBezTo>
                  <a:pt x="560" y="1154"/>
                  <a:pt x="560" y="1154"/>
                  <a:pt x="560" y="1154"/>
                </a:cubicBezTo>
                <a:cubicBezTo>
                  <a:pt x="560" y="1546"/>
                  <a:pt x="560" y="1546"/>
                  <a:pt x="560" y="1546"/>
                </a:cubicBezTo>
                <a:cubicBezTo>
                  <a:pt x="610" y="1563"/>
                  <a:pt x="647" y="1610"/>
                  <a:pt x="647" y="1666"/>
                </a:cubicBezTo>
                <a:cubicBezTo>
                  <a:pt x="647" y="1723"/>
                  <a:pt x="609" y="1769"/>
                  <a:pt x="558" y="1786"/>
                </a:cubicBezTo>
                <a:cubicBezTo>
                  <a:pt x="653" y="2208"/>
                  <a:pt x="653" y="2208"/>
                  <a:pt x="653" y="2208"/>
                </a:cubicBezTo>
                <a:cubicBezTo>
                  <a:pt x="373" y="2208"/>
                  <a:pt x="373" y="2208"/>
                  <a:pt x="373" y="2208"/>
                </a:cubicBezTo>
                <a:cubicBezTo>
                  <a:pt x="469" y="1784"/>
                  <a:pt x="469" y="1784"/>
                  <a:pt x="469" y="1784"/>
                </a:cubicBezTo>
                <a:cubicBezTo>
                  <a:pt x="423" y="1764"/>
                  <a:pt x="391" y="1719"/>
                  <a:pt x="391" y="1666"/>
                </a:cubicBezTo>
                <a:cubicBezTo>
                  <a:pt x="391" y="1614"/>
                  <a:pt x="422" y="1570"/>
                  <a:pt x="466" y="1549"/>
                </a:cubicBezTo>
                <a:cubicBezTo>
                  <a:pt x="466" y="1115"/>
                  <a:pt x="466" y="1115"/>
                  <a:pt x="466" y="1115"/>
                </a:cubicBezTo>
                <a:cubicBezTo>
                  <a:pt x="0" y="920"/>
                  <a:pt x="0" y="920"/>
                  <a:pt x="0" y="920"/>
                </a:cubicBezTo>
                <a:cubicBezTo>
                  <a:pt x="2050" y="0"/>
                  <a:pt x="2050" y="0"/>
                  <a:pt x="2050" y="0"/>
                </a:cubicBezTo>
                <a:cubicBezTo>
                  <a:pt x="3931" y="932"/>
                  <a:pt x="3931" y="932"/>
                  <a:pt x="3931" y="932"/>
                </a:cubicBezTo>
                <a:lnTo>
                  <a:pt x="3046" y="1287"/>
                </a:lnTo>
                <a:close/>
                <a:moveTo>
                  <a:pt x="2004" y="1072"/>
                </a:moveTo>
                <a:cubicBezTo>
                  <a:pt x="2598" y="1072"/>
                  <a:pt x="2929" y="1386"/>
                  <a:pt x="2929" y="1386"/>
                </a:cubicBezTo>
                <a:cubicBezTo>
                  <a:pt x="2929" y="2147"/>
                  <a:pt x="2929" y="2147"/>
                  <a:pt x="2929" y="2147"/>
                </a:cubicBezTo>
                <a:cubicBezTo>
                  <a:pt x="2929" y="2147"/>
                  <a:pt x="2586" y="2392"/>
                  <a:pt x="1957" y="2392"/>
                </a:cubicBezTo>
                <a:cubicBezTo>
                  <a:pt x="1328" y="2392"/>
                  <a:pt x="1099" y="2147"/>
                  <a:pt x="1099" y="2147"/>
                </a:cubicBezTo>
                <a:cubicBezTo>
                  <a:pt x="1099" y="1386"/>
                  <a:pt x="1099" y="1386"/>
                  <a:pt x="1099" y="1386"/>
                </a:cubicBezTo>
                <a:cubicBezTo>
                  <a:pt x="1099" y="1386"/>
                  <a:pt x="1410" y="1072"/>
                  <a:pt x="2004" y="1072"/>
                </a:cubicBezTo>
                <a:close/>
                <a:moveTo>
                  <a:pt x="1992" y="2252"/>
                </a:moveTo>
                <a:cubicBezTo>
                  <a:pt x="2404" y="2252"/>
                  <a:pt x="2738" y="2168"/>
                  <a:pt x="2738" y="2066"/>
                </a:cubicBezTo>
                <a:cubicBezTo>
                  <a:pt x="2738" y="1963"/>
                  <a:pt x="2404" y="1879"/>
                  <a:pt x="1992" y="1879"/>
                </a:cubicBezTo>
                <a:cubicBezTo>
                  <a:pt x="1581" y="1879"/>
                  <a:pt x="1247" y="1963"/>
                  <a:pt x="1247" y="2066"/>
                </a:cubicBezTo>
                <a:cubicBezTo>
                  <a:pt x="1247" y="2168"/>
                  <a:pt x="1581" y="2252"/>
                  <a:pt x="1992" y="2252"/>
                </a:cubicBezTo>
                <a:close/>
              </a:path>
            </a:pathLst>
          </a:custGeom>
          <a:solidFill>
            <a:srgbClr val="20517C"/>
          </a:solidFill>
          <a:ln>
            <a:noFill/>
          </a:ln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46" name="文本占位符 145"/>
          <p:cNvSpPr>
            <a:spLocks noGrp="1"/>
          </p:cNvSpPr>
          <p:nvPr>
            <p:ph type="body" sz="quarter" idx="10" hasCustomPrompt="1"/>
          </p:nvPr>
        </p:nvSpPr>
        <p:spPr>
          <a:xfrm>
            <a:off x="839416" y="2924944"/>
            <a:ext cx="6549312" cy="80863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毕业论文答辩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sp>
        <p:nvSpPr>
          <p:cNvPr id="149" name="文本占位符 148"/>
          <p:cNvSpPr>
            <a:spLocks noGrp="1"/>
          </p:cNvSpPr>
          <p:nvPr>
            <p:ph type="body" sz="quarter" idx="11" hasCustomPrompt="1"/>
          </p:nvPr>
        </p:nvSpPr>
        <p:spPr>
          <a:xfrm>
            <a:off x="839415" y="3958958"/>
            <a:ext cx="3379105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学院：金融学院</a:t>
            </a:r>
          </a:p>
        </p:txBody>
      </p:sp>
      <p:sp>
        <p:nvSpPr>
          <p:cNvPr id="150" name="文本占位符 148"/>
          <p:cNvSpPr>
            <a:spLocks noGrp="1"/>
          </p:cNvSpPr>
          <p:nvPr>
            <p:ph type="body" sz="quarter" idx="12" hasCustomPrompt="1"/>
          </p:nvPr>
        </p:nvSpPr>
        <p:spPr>
          <a:xfrm>
            <a:off x="4362537" y="3958958"/>
            <a:ext cx="3389647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专业：国际金融</a:t>
            </a:r>
          </a:p>
        </p:txBody>
      </p:sp>
      <p:sp>
        <p:nvSpPr>
          <p:cNvPr id="151" name="文本占位符 148"/>
          <p:cNvSpPr>
            <a:spLocks noGrp="1"/>
          </p:cNvSpPr>
          <p:nvPr>
            <p:ph type="body" sz="quarter" idx="13" hasCustomPrompt="1"/>
          </p:nvPr>
        </p:nvSpPr>
        <p:spPr>
          <a:xfrm>
            <a:off x="6717772" y="5950099"/>
            <a:ext cx="2618588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答辩人：北纬君</a:t>
            </a:r>
          </a:p>
        </p:txBody>
      </p:sp>
      <p:sp>
        <p:nvSpPr>
          <p:cNvPr id="152" name="文本占位符 148"/>
          <p:cNvSpPr>
            <a:spLocks noGrp="1"/>
          </p:cNvSpPr>
          <p:nvPr>
            <p:ph type="body" sz="quarter" idx="14" hasCustomPrompt="1"/>
          </p:nvPr>
        </p:nvSpPr>
        <p:spPr>
          <a:xfrm>
            <a:off x="9475105" y="5950099"/>
            <a:ext cx="2716895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指导老师：北纬君</a:t>
            </a:r>
          </a:p>
        </p:txBody>
      </p:sp>
    </p:spTree>
    <p:extLst>
      <p:ext uri="{BB962C8B-B14F-4D97-AF65-F5344CB8AC3E}">
        <p14:creationId xmlns:p14="http://schemas.microsoft.com/office/powerpoint/2010/main" val="378430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95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3359696" cy="6858000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 userDrawn="1"/>
        </p:nvSpPr>
        <p:spPr>
          <a:xfrm>
            <a:off x="623392" y="869806"/>
            <a:ext cx="20038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55" name="文本框 54"/>
          <p:cNvSpPr txBox="1"/>
          <p:nvPr userDrawn="1"/>
        </p:nvSpPr>
        <p:spPr>
          <a:xfrm>
            <a:off x="830161" y="1885469"/>
            <a:ext cx="1590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contents</a:t>
            </a:r>
            <a:endParaRPr lang="zh-CN" altLang="en-US" sz="2400" b="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6" name="文本占位符 148"/>
          <p:cNvSpPr>
            <a:spLocks noGrp="1"/>
          </p:cNvSpPr>
          <p:nvPr>
            <p:ph type="body" sz="quarter" idx="11" hasCustomPrompt="1"/>
          </p:nvPr>
        </p:nvSpPr>
        <p:spPr>
          <a:xfrm>
            <a:off x="5159896" y="147753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01</a:t>
            </a:r>
            <a:endParaRPr lang="zh-CN" altLang="en-US" dirty="0"/>
          </a:p>
        </p:txBody>
      </p:sp>
      <p:sp>
        <p:nvSpPr>
          <p:cNvPr id="57" name="文本占位符 148"/>
          <p:cNvSpPr>
            <a:spLocks noGrp="1"/>
          </p:cNvSpPr>
          <p:nvPr>
            <p:ph type="body" sz="quarter" idx="12" hasCustomPrompt="1"/>
          </p:nvPr>
        </p:nvSpPr>
        <p:spPr>
          <a:xfrm>
            <a:off x="5159896" y="224213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02</a:t>
            </a:r>
            <a:endParaRPr lang="zh-CN" altLang="en-US" dirty="0"/>
          </a:p>
        </p:txBody>
      </p:sp>
      <p:sp>
        <p:nvSpPr>
          <p:cNvPr id="58" name="文本占位符 148"/>
          <p:cNvSpPr>
            <a:spLocks noGrp="1"/>
          </p:cNvSpPr>
          <p:nvPr>
            <p:ph type="body" sz="quarter" idx="13" hasCustomPrompt="1"/>
          </p:nvPr>
        </p:nvSpPr>
        <p:spPr>
          <a:xfrm>
            <a:off x="5159896" y="300673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03</a:t>
            </a:r>
            <a:endParaRPr lang="zh-CN" altLang="en-US" dirty="0"/>
          </a:p>
        </p:txBody>
      </p:sp>
      <p:sp>
        <p:nvSpPr>
          <p:cNvPr id="59" name="文本占位符 148"/>
          <p:cNvSpPr>
            <a:spLocks noGrp="1"/>
          </p:cNvSpPr>
          <p:nvPr>
            <p:ph type="body" sz="quarter" idx="14" hasCustomPrompt="1"/>
          </p:nvPr>
        </p:nvSpPr>
        <p:spPr>
          <a:xfrm>
            <a:off x="5159896" y="3771341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04</a:t>
            </a:r>
            <a:endParaRPr lang="zh-CN" altLang="en-US" dirty="0"/>
          </a:p>
        </p:txBody>
      </p:sp>
      <p:sp>
        <p:nvSpPr>
          <p:cNvPr id="60" name="文本占位符 148"/>
          <p:cNvSpPr>
            <a:spLocks noGrp="1"/>
          </p:cNvSpPr>
          <p:nvPr>
            <p:ph type="body" sz="quarter" idx="15" hasCustomPrompt="1"/>
          </p:nvPr>
        </p:nvSpPr>
        <p:spPr>
          <a:xfrm>
            <a:off x="5159896" y="453594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05</a:t>
            </a:r>
            <a:endParaRPr lang="zh-CN" altLang="en-US" dirty="0"/>
          </a:p>
        </p:txBody>
      </p:sp>
      <p:sp>
        <p:nvSpPr>
          <p:cNvPr id="61" name="文本占位符 148"/>
          <p:cNvSpPr>
            <a:spLocks noGrp="1"/>
          </p:cNvSpPr>
          <p:nvPr>
            <p:ph type="body" sz="quarter" idx="16" hasCustomPrompt="1"/>
          </p:nvPr>
        </p:nvSpPr>
        <p:spPr>
          <a:xfrm>
            <a:off x="5159896" y="530054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06</a:t>
            </a:r>
            <a:endParaRPr lang="zh-CN" altLang="en-US" dirty="0"/>
          </a:p>
        </p:txBody>
      </p:sp>
      <p:cxnSp>
        <p:nvCxnSpPr>
          <p:cNvPr id="16" name="直接连接符 15"/>
          <p:cNvCxnSpPr/>
          <p:nvPr userDrawn="1"/>
        </p:nvCxnSpPr>
        <p:spPr>
          <a:xfrm flipH="1">
            <a:off x="6672064" y="1527938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 userDrawn="1"/>
        </p:nvCxnSpPr>
        <p:spPr>
          <a:xfrm flipH="1">
            <a:off x="6672064" y="2323073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 userDrawn="1"/>
        </p:nvCxnSpPr>
        <p:spPr>
          <a:xfrm flipH="1">
            <a:off x="6672064" y="3077928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 userDrawn="1"/>
        </p:nvCxnSpPr>
        <p:spPr>
          <a:xfrm flipH="1">
            <a:off x="6672064" y="3842530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 userDrawn="1"/>
        </p:nvCxnSpPr>
        <p:spPr>
          <a:xfrm flipH="1">
            <a:off x="6672064" y="4607132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 userDrawn="1"/>
        </p:nvCxnSpPr>
        <p:spPr>
          <a:xfrm flipH="1">
            <a:off x="6672064" y="5397330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占位符 148"/>
          <p:cNvSpPr>
            <a:spLocks noGrp="1"/>
          </p:cNvSpPr>
          <p:nvPr>
            <p:ph type="body" sz="quarter" idx="17" hasCustomPrompt="1"/>
          </p:nvPr>
        </p:nvSpPr>
        <p:spPr>
          <a:xfrm>
            <a:off x="7392144" y="147753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</a:p>
        </p:txBody>
      </p:sp>
      <p:sp>
        <p:nvSpPr>
          <p:cNvPr id="68" name="文本占位符 148"/>
          <p:cNvSpPr>
            <a:spLocks noGrp="1"/>
          </p:cNvSpPr>
          <p:nvPr>
            <p:ph type="body" sz="quarter" idx="18" hasCustomPrompt="1"/>
          </p:nvPr>
        </p:nvSpPr>
        <p:spPr>
          <a:xfrm>
            <a:off x="7392144" y="2248623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研究思路与方法</a:t>
            </a:r>
          </a:p>
        </p:txBody>
      </p:sp>
      <p:sp>
        <p:nvSpPr>
          <p:cNvPr id="69" name="文本占位符 148"/>
          <p:cNvSpPr>
            <a:spLocks noGrp="1"/>
          </p:cNvSpPr>
          <p:nvPr>
            <p:ph type="body" sz="quarter" idx="19" hasCustomPrompt="1"/>
          </p:nvPr>
        </p:nvSpPr>
        <p:spPr>
          <a:xfrm>
            <a:off x="7392144" y="3003478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研究难点</a:t>
            </a:r>
          </a:p>
        </p:txBody>
      </p:sp>
      <p:sp>
        <p:nvSpPr>
          <p:cNvPr id="70" name="文本占位符 148"/>
          <p:cNvSpPr>
            <a:spLocks noGrp="1"/>
          </p:cNvSpPr>
          <p:nvPr>
            <p:ph type="body" sz="quarter" idx="20" hasCustomPrompt="1"/>
          </p:nvPr>
        </p:nvSpPr>
        <p:spPr>
          <a:xfrm>
            <a:off x="7392144" y="377157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研究数据</a:t>
            </a:r>
          </a:p>
        </p:txBody>
      </p:sp>
      <p:sp>
        <p:nvSpPr>
          <p:cNvPr id="71" name="文本占位符 148"/>
          <p:cNvSpPr>
            <a:spLocks noGrp="1"/>
          </p:cNvSpPr>
          <p:nvPr>
            <p:ph type="body" sz="quarter" idx="21" hasCustomPrompt="1"/>
          </p:nvPr>
        </p:nvSpPr>
        <p:spPr>
          <a:xfrm>
            <a:off x="7392144" y="454874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研究应用与成果</a:t>
            </a:r>
          </a:p>
        </p:txBody>
      </p:sp>
      <p:sp>
        <p:nvSpPr>
          <p:cNvPr id="72" name="文本占位符 148"/>
          <p:cNvSpPr>
            <a:spLocks noGrp="1"/>
          </p:cNvSpPr>
          <p:nvPr>
            <p:ph type="body" sz="quarter" idx="22" hasCustomPrompt="1"/>
          </p:nvPr>
        </p:nvSpPr>
        <p:spPr>
          <a:xfrm>
            <a:off x="7392144" y="5301208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研究结论</a:t>
            </a: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670" y="4853433"/>
            <a:ext cx="1618776" cy="151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746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 userDrawn="1"/>
        </p:nvSpPr>
        <p:spPr>
          <a:xfrm>
            <a:off x="5179328" y="1916832"/>
            <a:ext cx="1800200" cy="1800200"/>
          </a:xfrm>
          <a:prstGeom prst="ellipse">
            <a:avLst/>
          </a:prstGeom>
          <a:noFill/>
          <a:ln w="19050"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5612203" y="2421509"/>
            <a:ext cx="1044178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600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55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5124013" y="3890952"/>
            <a:ext cx="1891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56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3503712" y="4372336"/>
            <a:ext cx="5195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aseline="0">
                <a:solidFill>
                  <a:srgbClr val="20517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</a:p>
        </p:txBody>
      </p:sp>
      <p:sp>
        <p:nvSpPr>
          <p:cNvPr id="57" name="矩形 56"/>
          <p:cNvSpPr/>
          <p:nvPr userDrawn="1"/>
        </p:nvSpPr>
        <p:spPr>
          <a:xfrm>
            <a:off x="-24680" y="0"/>
            <a:ext cx="12216680" cy="1268760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-24680" y="5661248"/>
            <a:ext cx="12216680" cy="119564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260648"/>
            <a:ext cx="2232248" cy="68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269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 userDrawn="1"/>
        </p:nvSpPr>
        <p:spPr>
          <a:xfrm>
            <a:off x="-24680" y="0"/>
            <a:ext cx="12216680" cy="1124744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59944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</a:p>
        </p:txBody>
      </p:sp>
      <p:cxnSp>
        <p:nvCxnSpPr>
          <p:cNvPr id="64" name="直接连接符 63"/>
          <p:cNvCxnSpPr/>
          <p:nvPr userDrawn="1"/>
        </p:nvCxnSpPr>
        <p:spPr>
          <a:xfrm flipH="1">
            <a:off x="1102301" y="407372"/>
            <a:ext cx="307464" cy="4849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2384" y="260648"/>
            <a:ext cx="2232248" cy="685049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3"/>
          </p:nvPr>
        </p:nvSpPr>
        <p:spPr>
          <a:xfrm>
            <a:off x="9041432" y="6237312"/>
            <a:ext cx="2743200" cy="437133"/>
          </a:xfrm>
        </p:spPr>
        <p:txBody>
          <a:bodyPr/>
          <a:lstStyle>
            <a:lvl1pPr>
              <a:defRPr sz="1800"/>
            </a:lvl1pPr>
          </a:lstStyle>
          <a:p>
            <a:fld id="{B38E2B37-E96B-4849-B006-9B228B0EB70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3952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05276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63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E2B37-E96B-4849-B006-9B228B0EB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490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21414" y="2124715"/>
            <a:ext cx="7074786" cy="808633"/>
          </a:xfrm>
        </p:spPr>
        <p:txBody>
          <a:bodyPr/>
          <a:lstStyle/>
          <a:p>
            <a:r>
              <a:rPr lang="en-US" altLang="zh-CN" dirty="0"/>
              <a:t>Si</a:t>
            </a:r>
            <a:r>
              <a:rPr lang="zh-CN" altLang="en-US" dirty="0"/>
              <a:t>上</a:t>
            </a:r>
            <a:r>
              <a:rPr lang="en-US" altLang="zh-CN" dirty="0" err="1"/>
              <a:t>GaN</a:t>
            </a:r>
            <a:r>
              <a:rPr lang="zh-CN" altLang="en-US" dirty="0"/>
              <a:t>厚膜中位错调控的两种新方法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1900011352 </a:t>
            </a:r>
            <a:r>
              <a:rPr lang="zh-CN" altLang="en-US" dirty="0"/>
              <a:t>陈贝乐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2021.12.16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551384" y="476673"/>
            <a:ext cx="2808312" cy="794176"/>
            <a:chOff x="479376" y="479847"/>
            <a:chExt cx="4271963" cy="1208088"/>
          </a:xfrm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833389" y="1516485"/>
              <a:ext cx="63500" cy="84138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976264" y="1554585"/>
              <a:ext cx="63500" cy="84138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1114376" y="1551410"/>
              <a:ext cx="65088" cy="9048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1246139" y="1513310"/>
              <a:ext cx="71438" cy="87313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auto">
            <a:xfrm>
              <a:off x="479376" y="479847"/>
              <a:ext cx="1200150" cy="1208088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 noEditPoints="1"/>
            </p:cNvSpPr>
            <p:nvPr userDrawn="1"/>
          </p:nvSpPr>
          <p:spPr bwMode="auto">
            <a:xfrm>
              <a:off x="633364" y="640185"/>
              <a:ext cx="887413" cy="892175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1"/>
            <p:cNvSpPr>
              <a:spLocks noEditPoints="1"/>
            </p:cNvSpPr>
            <p:nvPr userDrawn="1"/>
          </p:nvSpPr>
          <p:spPr bwMode="auto">
            <a:xfrm>
              <a:off x="558751" y="1237085"/>
              <a:ext cx="93663" cy="79375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/>
            <p:cNvSpPr>
              <a:spLocks/>
            </p:cNvSpPr>
            <p:nvPr userDrawn="1"/>
          </p:nvSpPr>
          <p:spPr bwMode="auto">
            <a:xfrm>
              <a:off x="528589" y="1105322"/>
              <a:ext cx="85725" cy="82550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/>
            <p:cNvSpPr>
              <a:spLocks/>
            </p:cNvSpPr>
            <p:nvPr userDrawn="1"/>
          </p:nvSpPr>
          <p:spPr bwMode="auto">
            <a:xfrm>
              <a:off x="528589" y="960860"/>
              <a:ext cx="90488" cy="98425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/>
            <p:cNvSpPr>
              <a:spLocks/>
            </p:cNvSpPr>
            <p:nvPr userDrawn="1"/>
          </p:nvSpPr>
          <p:spPr bwMode="auto">
            <a:xfrm>
              <a:off x="558751" y="859260"/>
              <a:ext cx="90488" cy="71438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5"/>
            <p:cNvSpPr>
              <a:spLocks/>
            </p:cNvSpPr>
            <p:nvPr userDrawn="1"/>
          </p:nvSpPr>
          <p:spPr bwMode="auto">
            <a:xfrm>
              <a:off x="603201" y="725910"/>
              <a:ext cx="112713" cy="122238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6"/>
            <p:cNvSpPr>
              <a:spLocks/>
            </p:cNvSpPr>
            <p:nvPr userDrawn="1"/>
          </p:nvSpPr>
          <p:spPr bwMode="auto">
            <a:xfrm>
              <a:off x="715914" y="635422"/>
              <a:ext cx="90488" cy="95250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7"/>
            <p:cNvSpPr>
              <a:spLocks/>
            </p:cNvSpPr>
            <p:nvPr userDrawn="1"/>
          </p:nvSpPr>
          <p:spPr bwMode="auto">
            <a:xfrm>
              <a:off x="893714" y="536997"/>
              <a:ext cx="88900" cy="95250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8"/>
            <p:cNvSpPr>
              <a:spLocks/>
            </p:cNvSpPr>
            <p:nvPr userDrawn="1"/>
          </p:nvSpPr>
          <p:spPr bwMode="auto">
            <a:xfrm>
              <a:off x="1039764" y="529060"/>
              <a:ext cx="93663" cy="84138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9"/>
            <p:cNvSpPr>
              <a:spLocks/>
            </p:cNvSpPr>
            <p:nvPr userDrawn="1"/>
          </p:nvSpPr>
          <p:spPr bwMode="auto">
            <a:xfrm>
              <a:off x="1174701" y="544935"/>
              <a:ext cx="63500" cy="87313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0"/>
            <p:cNvSpPr>
              <a:spLocks/>
            </p:cNvSpPr>
            <p:nvPr userDrawn="1"/>
          </p:nvSpPr>
          <p:spPr bwMode="auto">
            <a:xfrm>
              <a:off x="1292176" y="575097"/>
              <a:ext cx="82550" cy="95250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1"/>
            <p:cNvSpPr>
              <a:spLocks/>
            </p:cNvSpPr>
            <p:nvPr userDrawn="1"/>
          </p:nvSpPr>
          <p:spPr bwMode="auto">
            <a:xfrm>
              <a:off x="1366789" y="651297"/>
              <a:ext cx="104775" cy="109538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2"/>
            <p:cNvSpPr>
              <a:spLocks noEditPoints="1"/>
            </p:cNvSpPr>
            <p:nvPr userDrawn="1"/>
          </p:nvSpPr>
          <p:spPr bwMode="auto">
            <a:xfrm>
              <a:off x="1452514" y="749722"/>
              <a:ext cx="98425" cy="120650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3"/>
            <p:cNvSpPr>
              <a:spLocks/>
            </p:cNvSpPr>
            <p:nvPr userDrawn="1"/>
          </p:nvSpPr>
          <p:spPr bwMode="auto">
            <a:xfrm>
              <a:off x="1512839" y="884660"/>
              <a:ext cx="95250" cy="762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4"/>
            <p:cNvSpPr>
              <a:spLocks/>
            </p:cNvSpPr>
            <p:nvPr userDrawn="1"/>
          </p:nvSpPr>
          <p:spPr bwMode="auto">
            <a:xfrm>
              <a:off x="1543001" y="1006897"/>
              <a:ext cx="82550" cy="523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5"/>
            <p:cNvSpPr>
              <a:spLocks/>
            </p:cNvSpPr>
            <p:nvPr userDrawn="1"/>
          </p:nvSpPr>
          <p:spPr bwMode="auto">
            <a:xfrm>
              <a:off x="1543001" y="1108497"/>
              <a:ext cx="87313" cy="7937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6"/>
            <p:cNvSpPr>
              <a:spLocks/>
            </p:cNvSpPr>
            <p:nvPr userDrawn="1"/>
          </p:nvSpPr>
          <p:spPr bwMode="auto">
            <a:xfrm>
              <a:off x="1509664" y="1233910"/>
              <a:ext cx="98425" cy="936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7"/>
            <p:cNvSpPr>
              <a:spLocks noEditPoints="1"/>
            </p:cNvSpPr>
            <p:nvPr userDrawn="1"/>
          </p:nvSpPr>
          <p:spPr bwMode="auto">
            <a:xfrm>
              <a:off x="671464" y="673522"/>
              <a:ext cx="815975" cy="8207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8"/>
            <p:cNvSpPr>
              <a:spLocks noEditPoints="1"/>
            </p:cNvSpPr>
            <p:nvPr userDrawn="1"/>
          </p:nvSpPr>
          <p:spPr bwMode="auto">
            <a:xfrm>
              <a:off x="1924001" y="1452985"/>
              <a:ext cx="146050" cy="192088"/>
            </a:xfrm>
            <a:custGeom>
              <a:avLst/>
              <a:gdLst>
                <a:gd name="T0" fmla="*/ 39 w 39"/>
                <a:gd name="T1" fmla="*/ 13 h 51"/>
                <a:gd name="T2" fmla="*/ 37 w 39"/>
                <a:gd name="T3" fmla="*/ 20 h 51"/>
                <a:gd name="T4" fmla="*/ 33 w 39"/>
                <a:gd name="T5" fmla="*/ 25 h 51"/>
                <a:gd name="T6" fmla="*/ 27 w 39"/>
                <a:gd name="T7" fmla="*/ 28 h 51"/>
                <a:gd name="T8" fmla="*/ 20 w 39"/>
                <a:gd name="T9" fmla="*/ 29 h 51"/>
                <a:gd name="T10" fmla="*/ 14 w 39"/>
                <a:gd name="T11" fmla="*/ 29 h 51"/>
                <a:gd name="T12" fmla="*/ 14 w 39"/>
                <a:gd name="T13" fmla="*/ 44 h 51"/>
                <a:gd name="T14" fmla="*/ 15 w 39"/>
                <a:gd name="T15" fmla="*/ 47 h 51"/>
                <a:gd name="T16" fmla="*/ 17 w 39"/>
                <a:gd name="T17" fmla="*/ 48 h 51"/>
                <a:gd name="T18" fmla="*/ 19 w 39"/>
                <a:gd name="T19" fmla="*/ 49 h 51"/>
                <a:gd name="T20" fmla="*/ 22 w 39"/>
                <a:gd name="T21" fmla="*/ 49 h 51"/>
                <a:gd name="T22" fmla="*/ 22 w 39"/>
                <a:gd name="T23" fmla="*/ 51 h 51"/>
                <a:gd name="T24" fmla="*/ 0 w 39"/>
                <a:gd name="T25" fmla="*/ 51 h 51"/>
                <a:gd name="T26" fmla="*/ 0 w 39"/>
                <a:gd name="T27" fmla="*/ 49 h 51"/>
                <a:gd name="T28" fmla="*/ 3 w 39"/>
                <a:gd name="T29" fmla="*/ 49 h 51"/>
                <a:gd name="T30" fmla="*/ 5 w 39"/>
                <a:gd name="T31" fmla="*/ 48 h 51"/>
                <a:gd name="T32" fmla="*/ 6 w 39"/>
                <a:gd name="T33" fmla="*/ 47 h 51"/>
                <a:gd name="T34" fmla="*/ 7 w 39"/>
                <a:gd name="T35" fmla="*/ 44 h 51"/>
                <a:gd name="T36" fmla="*/ 7 w 39"/>
                <a:gd name="T37" fmla="*/ 8 h 51"/>
                <a:gd name="T38" fmla="*/ 6 w 39"/>
                <a:gd name="T39" fmla="*/ 5 h 51"/>
                <a:gd name="T40" fmla="*/ 5 w 39"/>
                <a:gd name="T41" fmla="*/ 4 h 51"/>
                <a:gd name="T42" fmla="*/ 2 w 39"/>
                <a:gd name="T43" fmla="*/ 3 h 51"/>
                <a:gd name="T44" fmla="*/ 0 w 39"/>
                <a:gd name="T45" fmla="*/ 3 h 51"/>
                <a:gd name="T46" fmla="*/ 0 w 39"/>
                <a:gd name="T47" fmla="*/ 0 h 51"/>
                <a:gd name="T48" fmla="*/ 23 w 39"/>
                <a:gd name="T49" fmla="*/ 0 h 51"/>
                <a:gd name="T50" fmla="*/ 35 w 39"/>
                <a:gd name="T51" fmla="*/ 4 h 51"/>
                <a:gd name="T52" fmla="*/ 39 w 39"/>
                <a:gd name="T53" fmla="*/ 13 h 51"/>
                <a:gd name="T54" fmla="*/ 28 w 39"/>
                <a:gd name="T55" fmla="*/ 22 h 51"/>
                <a:gd name="T56" fmla="*/ 30 w 39"/>
                <a:gd name="T57" fmla="*/ 18 h 51"/>
                <a:gd name="T58" fmla="*/ 30 w 39"/>
                <a:gd name="T59" fmla="*/ 15 h 51"/>
                <a:gd name="T60" fmla="*/ 30 w 39"/>
                <a:gd name="T61" fmla="*/ 11 h 51"/>
                <a:gd name="T62" fmla="*/ 28 w 39"/>
                <a:gd name="T63" fmla="*/ 7 h 51"/>
                <a:gd name="T64" fmla="*/ 25 w 39"/>
                <a:gd name="T65" fmla="*/ 4 h 51"/>
                <a:gd name="T66" fmla="*/ 20 w 39"/>
                <a:gd name="T67" fmla="*/ 3 h 51"/>
                <a:gd name="T68" fmla="*/ 14 w 39"/>
                <a:gd name="T69" fmla="*/ 3 h 51"/>
                <a:gd name="T70" fmla="*/ 14 w 39"/>
                <a:gd name="T71" fmla="*/ 26 h 51"/>
                <a:gd name="T72" fmla="*/ 18 w 39"/>
                <a:gd name="T73" fmla="*/ 26 h 51"/>
                <a:gd name="T74" fmla="*/ 24 w 39"/>
                <a:gd name="T75" fmla="*/ 25 h 51"/>
                <a:gd name="T76" fmla="*/ 28 w 39"/>
                <a:gd name="T77" fmla="*/ 2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" h="51">
                  <a:moveTo>
                    <a:pt x="39" y="13"/>
                  </a:moveTo>
                  <a:cubicBezTo>
                    <a:pt x="39" y="16"/>
                    <a:pt x="38" y="18"/>
                    <a:pt x="37" y="20"/>
                  </a:cubicBezTo>
                  <a:cubicBezTo>
                    <a:pt x="36" y="22"/>
                    <a:pt x="35" y="24"/>
                    <a:pt x="33" y="25"/>
                  </a:cubicBezTo>
                  <a:cubicBezTo>
                    <a:pt x="31" y="27"/>
                    <a:pt x="29" y="28"/>
                    <a:pt x="27" y="28"/>
                  </a:cubicBezTo>
                  <a:cubicBezTo>
                    <a:pt x="25" y="29"/>
                    <a:pt x="23" y="29"/>
                    <a:pt x="20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5" y="46"/>
                    <a:pt x="15" y="47"/>
                  </a:cubicBezTo>
                  <a:cubicBezTo>
                    <a:pt x="15" y="47"/>
                    <a:pt x="16" y="48"/>
                    <a:pt x="17" y="48"/>
                  </a:cubicBezTo>
                  <a:cubicBezTo>
                    <a:pt x="17" y="48"/>
                    <a:pt x="18" y="48"/>
                    <a:pt x="19" y="49"/>
                  </a:cubicBezTo>
                  <a:cubicBezTo>
                    <a:pt x="20" y="49"/>
                    <a:pt x="21" y="49"/>
                    <a:pt x="22" y="49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" y="49"/>
                    <a:pt x="2" y="49"/>
                    <a:pt x="3" y="49"/>
                  </a:cubicBezTo>
                  <a:cubicBezTo>
                    <a:pt x="4" y="48"/>
                    <a:pt x="4" y="48"/>
                    <a:pt x="5" y="48"/>
                  </a:cubicBezTo>
                  <a:cubicBezTo>
                    <a:pt x="6" y="48"/>
                    <a:pt x="6" y="47"/>
                    <a:pt x="6" y="47"/>
                  </a:cubicBezTo>
                  <a:cubicBezTo>
                    <a:pt x="7" y="46"/>
                    <a:pt x="7" y="45"/>
                    <a:pt x="7" y="44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6"/>
                    <a:pt x="6" y="5"/>
                  </a:cubicBezTo>
                  <a:cubicBezTo>
                    <a:pt x="6" y="5"/>
                    <a:pt x="6" y="4"/>
                    <a:pt x="5" y="4"/>
                  </a:cubicBezTo>
                  <a:cubicBezTo>
                    <a:pt x="4" y="4"/>
                    <a:pt x="3" y="3"/>
                    <a:pt x="2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8" y="0"/>
                    <a:pt x="32" y="2"/>
                    <a:pt x="35" y="4"/>
                  </a:cubicBezTo>
                  <a:cubicBezTo>
                    <a:pt x="37" y="6"/>
                    <a:pt x="39" y="9"/>
                    <a:pt x="39" y="13"/>
                  </a:cubicBezTo>
                  <a:close/>
                  <a:moveTo>
                    <a:pt x="28" y="22"/>
                  </a:moveTo>
                  <a:cubicBezTo>
                    <a:pt x="29" y="21"/>
                    <a:pt x="29" y="19"/>
                    <a:pt x="30" y="18"/>
                  </a:cubicBezTo>
                  <a:cubicBezTo>
                    <a:pt x="30" y="17"/>
                    <a:pt x="30" y="16"/>
                    <a:pt x="30" y="15"/>
                  </a:cubicBezTo>
                  <a:cubicBezTo>
                    <a:pt x="30" y="13"/>
                    <a:pt x="30" y="12"/>
                    <a:pt x="30" y="11"/>
                  </a:cubicBezTo>
                  <a:cubicBezTo>
                    <a:pt x="29" y="9"/>
                    <a:pt x="29" y="8"/>
                    <a:pt x="28" y="7"/>
                  </a:cubicBezTo>
                  <a:cubicBezTo>
                    <a:pt x="27" y="6"/>
                    <a:pt x="26" y="5"/>
                    <a:pt x="25" y="4"/>
                  </a:cubicBezTo>
                  <a:cubicBezTo>
                    <a:pt x="23" y="4"/>
                    <a:pt x="22" y="3"/>
                    <a:pt x="20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21" y="26"/>
                    <a:pt x="23" y="25"/>
                    <a:pt x="24" y="25"/>
                  </a:cubicBezTo>
                  <a:cubicBezTo>
                    <a:pt x="26" y="24"/>
                    <a:pt x="27" y="23"/>
                    <a:pt x="28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9"/>
            <p:cNvSpPr>
              <a:spLocks/>
            </p:cNvSpPr>
            <p:nvPr userDrawn="1"/>
          </p:nvSpPr>
          <p:spPr bwMode="auto">
            <a:xfrm>
              <a:off x="2089101" y="1452985"/>
              <a:ext cx="165100" cy="192088"/>
            </a:xfrm>
            <a:custGeom>
              <a:avLst/>
              <a:gdLst>
                <a:gd name="T0" fmla="*/ 44 w 44"/>
                <a:gd name="T1" fmla="*/ 36 h 51"/>
                <a:gd name="T2" fmla="*/ 43 w 44"/>
                <a:gd name="T3" fmla="*/ 51 h 51"/>
                <a:gd name="T4" fmla="*/ 0 w 44"/>
                <a:gd name="T5" fmla="*/ 51 h 51"/>
                <a:gd name="T6" fmla="*/ 0 w 44"/>
                <a:gd name="T7" fmla="*/ 49 h 51"/>
                <a:gd name="T8" fmla="*/ 3 w 44"/>
                <a:gd name="T9" fmla="*/ 49 h 51"/>
                <a:gd name="T10" fmla="*/ 6 w 44"/>
                <a:gd name="T11" fmla="*/ 48 h 51"/>
                <a:gd name="T12" fmla="*/ 7 w 44"/>
                <a:gd name="T13" fmla="*/ 47 h 51"/>
                <a:gd name="T14" fmla="*/ 8 w 44"/>
                <a:gd name="T15" fmla="*/ 44 h 51"/>
                <a:gd name="T16" fmla="*/ 8 w 44"/>
                <a:gd name="T17" fmla="*/ 8 h 51"/>
                <a:gd name="T18" fmla="*/ 7 w 44"/>
                <a:gd name="T19" fmla="*/ 6 h 51"/>
                <a:gd name="T20" fmla="*/ 6 w 44"/>
                <a:gd name="T21" fmla="*/ 4 h 51"/>
                <a:gd name="T22" fmla="*/ 3 w 44"/>
                <a:gd name="T23" fmla="*/ 3 h 51"/>
                <a:gd name="T24" fmla="*/ 0 w 44"/>
                <a:gd name="T25" fmla="*/ 3 h 51"/>
                <a:gd name="T26" fmla="*/ 0 w 44"/>
                <a:gd name="T27" fmla="*/ 0 h 51"/>
                <a:gd name="T28" fmla="*/ 40 w 44"/>
                <a:gd name="T29" fmla="*/ 0 h 51"/>
                <a:gd name="T30" fmla="*/ 40 w 44"/>
                <a:gd name="T31" fmla="*/ 13 h 51"/>
                <a:gd name="T32" fmla="*/ 37 w 44"/>
                <a:gd name="T33" fmla="*/ 13 h 51"/>
                <a:gd name="T34" fmla="*/ 34 w 44"/>
                <a:gd name="T35" fmla="*/ 7 h 51"/>
                <a:gd name="T36" fmla="*/ 29 w 44"/>
                <a:gd name="T37" fmla="*/ 4 h 51"/>
                <a:gd name="T38" fmla="*/ 27 w 44"/>
                <a:gd name="T39" fmla="*/ 4 h 51"/>
                <a:gd name="T40" fmla="*/ 23 w 44"/>
                <a:gd name="T41" fmla="*/ 3 h 51"/>
                <a:gd name="T42" fmla="*/ 15 w 44"/>
                <a:gd name="T43" fmla="*/ 3 h 51"/>
                <a:gd name="T44" fmla="*/ 15 w 44"/>
                <a:gd name="T45" fmla="*/ 24 h 51"/>
                <a:gd name="T46" fmla="*/ 21 w 44"/>
                <a:gd name="T47" fmla="*/ 24 h 51"/>
                <a:gd name="T48" fmla="*/ 25 w 44"/>
                <a:gd name="T49" fmla="*/ 23 h 51"/>
                <a:gd name="T50" fmla="*/ 27 w 44"/>
                <a:gd name="T51" fmla="*/ 21 h 51"/>
                <a:gd name="T52" fmla="*/ 29 w 44"/>
                <a:gd name="T53" fmla="*/ 19 h 51"/>
                <a:gd name="T54" fmla="*/ 29 w 44"/>
                <a:gd name="T55" fmla="*/ 15 h 51"/>
                <a:gd name="T56" fmla="*/ 32 w 44"/>
                <a:gd name="T57" fmla="*/ 15 h 51"/>
                <a:gd name="T58" fmla="*/ 32 w 44"/>
                <a:gd name="T59" fmla="*/ 35 h 51"/>
                <a:gd name="T60" fmla="*/ 29 w 44"/>
                <a:gd name="T61" fmla="*/ 35 h 51"/>
                <a:gd name="T62" fmla="*/ 29 w 44"/>
                <a:gd name="T63" fmla="*/ 32 h 51"/>
                <a:gd name="T64" fmla="*/ 27 w 44"/>
                <a:gd name="T65" fmla="*/ 29 h 51"/>
                <a:gd name="T66" fmla="*/ 25 w 44"/>
                <a:gd name="T67" fmla="*/ 27 h 51"/>
                <a:gd name="T68" fmla="*/ 21 w 44"/>
                <a:gd name="T69" fmla="*/ 27 h 51"/>
                <a:gd name="T70" fmla="*/ 15 w 44"/>
                <a:gd name="T71" fmla="*/ 27 h 51"/>
                <a:gd name="T72" fmla="*/ 15 w 44"/>
                <a:gd name="T73" fmla="*/ 42 h 51"/>
                <a:gd name="T74" fmla="*/ 16 w 44"/>
                <a:gd name="T75" fmla="*/ 45 h 51"/>
                <a:gd name="T76" fmla="*/ 17 w 44"/>
                <a:gd name="T77" fmla="*/ 47 h 51"/>
                <a:gd name="T78" fmla="*/ 19 w 44"/>
                <a:gd name="T79" fmla="*/ 48 h 51"/>
                <a:gd name="T80" fmla="*/ 24 w 44"/>
                <a:gd name="T81" fmla="*/ 48 h 51"/>
                <a:gd name="T82" fmla="*/ 27 w 44"/>
                <a:gd name="T83" fmla="*/ 48 h 51"/>
                <a:gd name="T84" fmla="*/ 30 w 44"/>
                <a:gd name="T85" fmla="*/ 48 h 51"/>
                <a:gd name="T86" fmla="*/ 33 w 44"/>
                <a:gd name="T87" fmla="*/ 48 h 51"/>
                <a:gd name="T88" fmla="*/ 35 w 44"/>
                <a:gd name="T89" fmla="*/ 47 h 51"/>
                <a:gd name="T90" fmla="*/ 39 w 44"/>
                <a:gd name="T91" fmla="*/ 42 h 51"/>
                <a:gd name="T92" fmla="*/ 41 w 44"/>
                <a:gd name="T93" fmla="*/ 36 h 51"/>
                <a:gd name="T94" fmla="*/ 44 w 44"/>
                <a:gd name="T95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4" h="51">
                  <a:moveTo>
                    <a:pt x="44" y="36"/>
                  </a:moveTo>
                  <a:cubicBezTo>
                    <a:pt x="43" y="51"/>
                    <a:pt x="43" y="51"/>
                    <a:pt x="43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" y="49"/>
                    <a:pt x="2" y="49"/>
                    <a:pt x="3" y="49"/>
                  </a:cubicBezTo>
                  <a:cubicBezTo>
                    <a:pt x="4" y="48"/>
                    <a:pt x="5" y="48"/>
                    <a:pt x="6" y="48"/>
                  </a:cubicBezTo>
                  <a:cubicBezTo>
                    <a:pt x="6" y="48"/>
                    <a:pt x="7" y="47"/>
                    <a:pt x="7" y="47"/>
                  </a:cubicBezTo>
                  <a:cubicBezTo>
                    <a:pt x="7" y="46"/>
                    <a:pt x="8" y="45"/>
                    <a:pt x="8" y="4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6"/>
                    <a:pt x="7" y="6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1"/>
                    <a:pt x="36" y="9"/>
                    <a:pt x="34" y="7"/>
                  </a:cubicBezTo>
                  <a:cubicBezTo>
                    <a:pt x="32" y="5"/>
                    <a:pt x="31" y="4"/>
                    <a:pt x="29" y="4"/>
                  </a:cubicBezTo>
                  <a:cubicBezTo>
                    <a:pt x="29" y="4"/>
                    <a:pt x="28" y="4"/>
                    <a:pt x="27" y="4"/>
                  </a:cubicBezTo>
                  <a:cubicBezTo>
                    <a:pt x="26" y="3"/>
                    <a:pt x="25" y="3"/>
                    <a:pt x="23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3" y="24"/>
                    <a:pt x="24" y="23"/>
                    <a:pt x="25" y="23"/>
                  </a:cubicBezTo>
                  <a:cubicBezTo>
                    <a:pt x="26" y="23"/>
                    <a:pt x="27" y="22"/>
                    <a:pt x="27" y="21"/>
                  </a:cubicBezTo>
                  <a:cubicBezTo>
                    <a:pt x="28" y="21"/>
                    <a:pt x="28" y="20"/>
                    <a:pt x="29" y="19"/>
                  </a:cubicBezTo>
                  <a:cubicBezTo>
                    <a:pt x="29" y="17"/>
                    <a:pt x="29" y="16"/>
                    <a:pt x="29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4"/>
                    <a:pt x="29" y="33"/>
                    <a:pt x="29" y="32"/>
                  </a:cubicBezTo>
                  <a:cubicBezTo>
                    <a:pt x="28" y="30"/>
                    <a:pt x="28" y="29"/>
                    <a:pt x="27" y="29"/>
                  </a:cubicBezTo>
                  <a:cubicBezTo>
                    <a:pt x="27" y="28"/>
                    <a:pt x="26" y="27"/>
                    <a:pt x="25" y="27"/>
                  </a:cubicBezTo>
                  <a:cubicBezTo>
                    <a:pt x="24" y="27"/>
                    <a:pt x="23" y="27"/>
                    <a:pt x="21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3"/>
                    <a:pt x="15" y="44"/>
                    <a:pt x="16" y="45"/>
                  </a:cubicBezTo>
                  <a:cubicBezTo>
                    <a:pt x="16" y="46"/>
                    <a:pt x="16" y="47"/>
                    <a:pt x="17" y="47"/>
                  </a:cubicBezTo>
                  <a:cubicBezTo>
                    <a:pt x="17" y="48"/>
                    <a:pt x="18" y="48"/>
                    <a:pt x="19" y="48"/>
                  </a:cubicBezTo>
                  <a:cubicBezTo>
                    <a:pt x="20" y="48"/>
                    <a:pt x="22" y="48"/>
                    <a:pt x="24" y="48"/>
                  </a:cubicBezTo>
                  <a:cubicBezTo>
                    <a:pt x="25" y="48"/>
                    <a:pt x="26" y="48"/>
                    <a:pt x="27" y="48"/>
                  </a:cubicBezTo>
                  <a:cubicBezTo>
                    <a:pt x="28" y="48"/>
                    <a:pt x="29" y="48"/>
                    <a:pt x="30" y="48"/>
                  </a:cubicBezTo>
                  <a:cubicBezTo>
                    <a:pt x="31" y="48"/>
                    <a:pt x="32" y="48"/>
                    <a:pt x="33" y="48"/>
                  </a:cubicBezTo>
                  <a:cubicBezTo>
                    <a:pt x="34" y="48"/>
                    <a:pt x="35" y="47"/>
                    <a:pt x="35" y="47"/>
                  </a:cubicBezTo>
                  <a:cubicBezTo>
                    <a:pt x="36" y="46"/>
                    <a:pt x="37" y="44"/>
                    <a:pt x="39" y="42"/>
                  </a:cubicBezTo>
                  <a:cubicBezTo>
                    <a:pt x="40" y="39"/>
                    <a:pt x="41" y="38"/>
                    <a:pt x="41" y="36"/>
                  </a:cubicBezTo>
                  <a:lnTo>
                    <a:pt x="44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0"/>
            <p:cNvSpPr>
              <a:spLocks/>
            </p:cNvSpPr>
            <p:nvPr userDrawn="1"/>
          </p:nvSpPr>
          <p:spPr bwMode="auto">
            <a:xfrm>
              <a:off x="2265314" y="1452985"/>
              <a:ext cx="184150" cy="192088"/>
            </a:xfrm>
            <a:custGeom>
              <a:avLst/>
              <a:gdLst>
                <a:gd name="T0" fmla="*/ 49 w 49"/>
                <a:gd name="T1" fmla="*/ 51 h 51"/>
                <a:gd name="T2" fmla="*/ 35 w 49"/>
                <a:gd name="T3" fmla="*/ 51 h 51"/>
                <a:gd name="T4" fmla="*/ 26 w 49"/>
                <a:gd name="T5" fmla="*/ 39 h 51"/>
                <a:gd name="T6" fmla="*/ 15 w 49"/>
                <a:gd name="T7" fmla="*/ 27 h 51"/>
                <a:gd name="T8" fmla="*/ 14 w 49"/>
                <a:gd name="T9" fmla="*/ 27 h 51"/>
                <a:gd name="T10" fmla="*/ 14 w 49"/>
                <a:gd name="T11" fmla="*/ 44 h 51"/>
                <a:gd name="T12" fmla="*/ 14 w 49"/>
                <a:gd name="T13" fmla="*/ 46 h 51"/>
                <a:gd name="T14" fmla="*/ 16 w 49"/>
                <a:gd name="T15" fmla="*/ 48 h 51"/>
                <a:gd name="T16" fmla="*/ 18 w 49"/>
                <a:gd name="T17" fmla="*/ 48 h 51"/>
                <a:gd name="T18" fmla="*/ 21 w 49"/>
                <a:gd name="T19" fmla="*/ 49 h 51"/>
                <a:gd name="T20" fmla="*/ 21 w 49"/>
                <a:gd name="T21" fmla="*/ 51 h 51"/>
                <a:gd name="T22" fmla="*/ 0 w 49"/>
                <a:gd name="T23" fmla="*/ 51 h 51"/>
                <a:gd name="T24" fmla="*/ 0 w 49"/>
                <a:gd name="T25" fmla="*/ 49 h 51"/>
                <a:gd name="T26" fmla="*/ 2 w 49"/>
                <a:gd name="T27" fmla="*/ 49 h 51"/>
                <a:gd name="T28" fmla="*/ 4 w 49"/>
                <a:gd name="T29" fmla="*/ 48 h 51"/>
                <a:gd name="T30" fmla="*/ 6 w 49"/>
                <a:gd name="T31" fmla="*/ 47 h 51"/>
                <a:gd name="T32" fmla="*/ 6 w 49"/>
                <a:gd name="T33" fmla="*/ 45 h 51"/>
                <a:gd name="T34" fmla="*/ 6 w 49"/>
                <a:gd name="T35" fmla="*/ 8 h 51"/>
                <a:gd name="T36" fmla="*/ 6 w 49"/>
                <a:gd name="T37" fmla="*/ 6 h 51"/>
                <a:gd name="T38" fmla="*/ 4 w 49"/>
                <a:gd name="T39" fmla="*/ 4 h 51"/>
                <a:gd name="T40" fmla="*/ 2 w 49"/>
                <a:gd name="T41" fmla="*/ 3 h 51"/>
                <a:gd name="T42" fmla="*/ 0 w 49"/>
                <a:gd name="T43" fmla="*/ 3 h 51"/>
                <a:gd name="T44" fmla="*/ 0 w 49"/>
                <a:gd name="T45" fmla="*/ 0 h 51"/>
                <a:gd name="T46" fmla="*/ 21 w 49"/>
                <a:gd name="T47" fmla="*/ 0 h 51"/>
                <a:gd name="T48" fmla="*/ 21 w 49"/>
                <a:gd name="T49" fmla="*/ 3 h 51"/>
                <a:gd name="T50" fmla="*/ 18 w 49"/>
                <a:gd name="T51" fmla="*/ 3 h 51"/>
                <a:gd name="T52" fmla="*/ 16 w 49"/>
                <a:gd name="T53" fmla="*/ 4 h 51"/>
                <a:gd name="T54" fmla="*/ 14 w 49"/>
                <a:gd name="T55" fmla="*/ 5 h 51"/>
                <a:gd name="T56" fmla="*/ 14 w 49"/>
                <a:gd name="T57" fmla="*/ 8 h 51"/>
                <a:gd name="T58" fmla="*/ 14 w 49"/>
                <a:gd name="T59" fmla="*/ 25 h 51"/>
                <a:gd name="T60" fmla="*/ 15 w 49"/>
                <a:gd name="T61" fmla="*/ 25 h 51"/>
                <a:gd name="T62" fmla="*/ 21 w 49"/>
                <a:gd name="T63" fmla="*/ 19 h 51"/>
                <a:gd name="T64" fmla="*/ 27 w 49"/>
                <a:gd name="T65" fmla="*/ 14 h 51"/>
                <a:gd name="T66" fmla="*/ 31 w 49"/>
                <a:gd name="T67" fmla="*/ 8 h 51"/>
                <a:gd name="T68" fmla="*/ 32 w 49"/>
                <a:gd name="T69" fmla="*/ 5 h 51"/>
                <a:gd name="T70" fmla="*/ 32 w 49"/>
                <a:gd name="T71" fmla="*/ 4 h 51"/>
                <a:gd name="T72" fmla="*/ 30 w 49"/>
                <a:gd name="T73" fmla="*/ 3 h 51"/>
                <a:gd name="T74" fmla="*/ 28 w 49"/>
                <a:gd name="T75" fmla="*/ 3 h 51"/>
                <a:gd name="T76" fmla="*/ 27 w 49"/>
                <a:gd name="T77" fmla="*/ 3 h 51"/>
                <a:gd name="T78" fmla="*/ 27 w 49"/>
                <a:gd name="T79" fmla="*/ 0 h 51"/>
                <a:gd name="T80" fmla="*/ 46 w 49"/>
                <a:gd name="T81" fmla="*/ 0 h 51"/>
                <a:gd name="T82" fmla="*/ 46 w 49"/>
                <a:gd name="T83" fmla="*/ 3 h 51"/>
                <a:gd name="T84" fmla="*/ 46 w 49"/>
                <a:gd name="T85" fmla="*/ 3 h 51"/>
                <a:gd name="T86" fmla="*/ 45 w 49"/>
                <a:gd name="T87" fmla="*/ 3 h 51"/>
                <a:gd name="T88" fmla="*/ 44 w 49"/>
                <a:gd name="T89" fmla="*/ 3 h 51"/>
                <a:gd name="T90" fmla="*/ 42 w 49"/>
                <a:gd name="T91" fmla="*/ 4 h 51"/>
                <a:gd name="T92" fmla="*/ 40 w 49"/>
                <a:gd name="T93" fmla="*/ 4 h 51"/>
                <a:gd name="T94" fmla="*/ 38 w 49"/>
                <a:gd name="T95" fmla="*/ 6 h 51"/>
                <a:gd name="T96" fmla="*/ 30 w 49"/>
                <a:gd name="T97" fmla="*/ 15 h 51"/>
                <a:gd name="T98" fmla="*/ 22 w 49"/>
                <a:gd name="T99" fmla="*/ 23 h 51"/>
                <a:gd name="T100" fmla="*/ 31 w 49"/>
                <a:gd name="T101" fmla="*/ 34 h 51"/>
                <a:gd name="T102" fmla="*/ 39 w 49"/>
                <a:gd name="T103" fmla="*/ 43 h 51"/>
                <a:gd name="T104" fmla="*/ 42 w 49"/>
                <a:gd name="T105" fmla="*/ 46 h 51"/>
                <a:gd name="T106" fmla="*/ 44 w 49"/>
                <a:gd name="T107" fmla="*/ 48 h 51"/>
                <a:gd name="T108" fmla="*/ 47 w 49"/>
                <a:gd name="T109" fmla="*/ 49 h 51"/>
                <a:gd name="T110" fmla="*/ 49 w 49"/>
                <a:gd name="T111" fmla="*/ 49 h 51"/>
                <a:gd name="T112" fmla="*/ 49 w 49"/>
                <a:gd name="T1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9" h="51">
                  <a:moveTo>
                    <a:pt x="49" y="51"/>
                  </a:moveTo>
                  <a:cubicBezTo>
                    <a:pt x="35" y="51"/>
                    <a:pt x="35" y="51"/>
                    <a:pt x="35" y="51"/>
                  </a:cubicBezTo>
                  <a:cubicBezTo>
                    <a:pt x="32" y="47"/>
                    <a:pt x="29" y="43"/>
                    <a:pt x="26" y="39"/>
                  </a:cubicBezTo>
                  <a:cubicBezTo>
                    <a:pt x="22" y="35"/>
                    <a:pt x="19" y="30"/>
                    <a:pt x="15" y="27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6"/>
                    <a:pt x="14" y="46"/>
                  </a:cubicBezTo>
                  <a:cubicBezTo>
                    <a:pt x="15" y="47"/>
                    <a:pt x="15" y="47"/>
                    <a:pt x="16" y="48"/>
                  </a:cubicBezTo>
                  <a:cubicBezTo>
                    <a:pt x="16" y="48"/>
                    <a:pt x="17" y="48"/>
                    <a:pt x="18" y="48"/>
                  </a:cubicBezTo>
                  <a:cubicBezTo>
                    <a:pt x="19" y="49"/>
                    <a:pt x="20" y="49"/>
                    <a:pt x="21" y="49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9"/>
                    <a:pt x="1" y="49"/>
                    <a:pt x="2" y="49"/>
                  </a:cubicBezTo>
                  <a:cubicBezTo>
                    <a:pt x="3" y="49"/>
                    <a:pt x="4" y="48"/>
                    <a:pt x="4" y="48"/>
                  </a:cubicBezTo>
                  <a:cubicBezTo>
                    <a:pt x="5" y="48"/>
                    <a:pt x="6" y="47"/>
                    <a:pt x="6" y="47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6" y="5"/>
                    <a:pt x="5" y="5"/>
                    <a:pt x="4" y="4"/>
                  </a:cubicBezTo>
                  <a:cubicBezTo>
                    <a:pt x="4" y="4"/>
                    <a:pt x="3" y="4"/>
                    <a:pt x="2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7" y="4"/>
                    <a:pt x="17" y="4"/>
                    <a:pt x="16" y="4"/>
                  </a:cubicBezTo>
                  <a:cubicBezTo>
                    <a:pt x="15" y="4"/>
                    <a:pt x="15" y="5"/>
                    <a:pt x="14" y="5"/>
                  </a:cubicBezTo>
                  <a:cubicBezTo>
                    <a:pt x="14" y="6"/>
                    <a:pt x="14" y="7"/>
                    <a:pt x="14" y="8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7" y="23"/>
                    <a:pt x="19" y="21"/>
                    <a:pt x="21" y="19"/>
                  </a:cubicBezTo>
                  <a:cubicBezTo>
                    <a:pt x="23" y="17"/>
                    <a:pt x="25" y="16"/>
                    <a:pt x="27" y="14"/>
                  </a:cubicBezTo>
                  <a:cubicBezTo>
                    <a:pt x="29" y="11"/>
                    <a:pt x="30" y="10"/>
                    <a:pt x="31" y="8"/>
                  </a:cubicBezTo>
                  <a:cubicBezTo>
                    <a:pt x="32" y="7"/>
                    <a:pt x="32" y="6"/>
                    <a:pt x="32" y="5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1" y="4"/>
                    <a:pt x="31" y="4"/>
                    <a:pt x="30" y="3"/>
                  </a:cubicBezTo>
                  <a:cubicBezTo>
                    <a:pt x="29" y="3"/>
                    <a:pt x="29" y="3"/>
                    <a:pt x="28" y="3"/>
                  </a:cubicBezTo>
                  <a:cubicBezTo>
                    <a:pt x="28" y="3"/>
                    <a:pt x="27" y="3"/>
                    <a:pt x="27" y="3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3" y="3"/>
                    <a:pt x="42" y="4"/>
                  </a:cubicBezTo>
                  <a:cubicBezTo>
                    <a:pt x="42" y="4"/>
                    <a:pt x="41" y="4"/>
                    <a:pt x="40" y="4"/>
                  </a:cubicBezTo>
                  <a:cubicBezTo>
                    <a:pt x="39" y="5"/>
                    <a:pt x="38" y="5"/>
                    <a:pt x="38" y="6"/>
                  </a:cubicBezTo>
                  <a:cubicBezTo>
                    <a:pt x="35" y="9"/>
                    <a:pt x="33" y="12"/>
                    <a:pt x="30" y="15"/>
                  </a:cubicBezTo>
                  <a:cubicBezTo>
                    <a:pt x="27" y="18"/>
                    <a:pt x="25" y="20"/>
                    <a:pt x="22" y="23"/>
                  </a:cubicBezTo>
                  <a:cubicBezTo>
                    <a:pt x="26" y="27"/>
                    <a:pt x="29" y="31"/>
                    <a:pt x="31" y="34"/>
                  </a:cubicBezTo>
                  <a:cubicBezTo>
                    <a:pt x="33" y="36"/>
                    <a:pt x="36" y="40"/>
                    <a:pt x="39" y="43"/>
                  </a:cubicBezTo>
                  <a:cubicBezTo>
                    <a:pt x="40" y="44"/>
                    <a:pt x="41" y="45"/>
                    <a:pt x="42" y="46"/>
                  </a:cubicBezTo>
                  <a:cubicBezTo>
                    <a:pt x="43" y="47"/>
                    <a:pt x="44" y="47"/>
                    <a:pt x="44" y="48"/>
                  </a:cubicBezTo>
                  <a:cubicBezTo>
                    <a:pt x="45" y="48"/>
                    <a:pt x="46" y="48"/>
                    <a:pt x="47" y="49"/>
                  </a:cubicBezTo>
                  <a:cubicBezTo>
                    <a:pt x="48" y="49"/>
                    <a:pt x="48" y="49"/>
                    <a:pt x="49" y="49"/>
                  </a:cubicBezTo>
                  <a:lnTo>
                    <a:pt x="49" y="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1"/>
            <p:cNvSpPr>
              <a:spLocks/>
            </p:cNvSpPr>
            <p:nvPr userDrawn="1"/>
          </p:nvSpPr>
          <p:spPr bwMode="auto">
            <a:xfrm>
              <a:off x="2460576" y="1452985"/>
              <a:ext cx="87313" cy="192088"/>
            </a:xfrm>
            <a:custGeom>
              <a:avLst/>
              <a:gdLst>
                <a:gd name="T0" fmla="*/ 23 w 23"/>
                <a:gd name="T1" fmla="*/ 51 h 51"/>
                <a:gd name="T2" fmla="*/ 0 w 23"/>
                <a:gd name="T3" fmla="*/ 51 h 51"/>
                <a:gd name="T4" fmla="*/ 0 w 23"/>
                <a:gd name="T5" fmla="*/ 49 h 51"/>
                <a:gd name="T6" fmla="*/ 2 w 23"/>
                <a:gd name="T7" fmla="*/ 49 h 51"/>
                <a:gd name="T8" fmla="*/ 5 w 23"/>
                <a:gd name="T9" fmla="*/ 48 h 51"/>
                <a:gd name="T10" fmla="*/ 7 w 23"/>
                <a:gd name="T11" fmla="*/ 47 h 51"/>
                <a:gd name="T12" fmla="*/ 7 w 23"/>
                <a:gd name="T13" fmla="*/ 45 h 51"/>
                <a:gd name="T14" fmla="*/ 7 w 23"/>
                <a:gd name="T15" fmla="*/ 8 h 51"/>
                <a:gd name="T16" fmla="*/ 7 w 23"/>
                <a:gd name="T17" fmla="*/ 6 h 51"/>
                <a:gd name="T18" fmla="*/ 5 w 23"/>
                <a:gd name="T19" fmla="*/ 4 h 51"/>
                <a:gd name="T20" fmla="*/ 2 w 23"/>
                <a:gd name="T21" fmla="*/ 3 h 51"/>
                <a:gd name="T22" fmla="*/ 0 w 23"/>
                <a:gd name="T23" fmla="*/ 3 h 51"/>
                <a:gd name="T24" fmla="*/ 0 w 23"/>
                <a:gd name="T25" fmla="*/ 0 h 51"/>
                <a:gd name="T26" fmla="*/ 23 w 23"/>
                <a:gd name="T27" fmla="*/ 0 h 51"/>
                <a:gd name="T28" fmla="*/ 23 w 23"/>
                <a:gd name="T29" fmla="*/ 3 h 51"/>
                <a:gd name="T30" fmla="*/ 20 w 23"/>
                <a:gd name="T31" fmla="*/ 3 h 51"/>
                <a:gd name="T32" fmla="*/ 17 w 23"/>
                <a:gd name="T33" fmla="*/ 4 h 51"/>
                <a:gd name="T34" fmla="*/ 15 w 23"/>
                <a:gd name="T35" fmla="*/ 5 h 51"/>
                <a:gd name="T36" fmla="*/ 15 w 23"/>
                <a:gd name="T37" fmla="*/ 7 h 51"/>
                <a:gd name="T38" fmla="*/ 15 w 23"/>
                <a:gd name="T39" fmla="*/ 44 h 51"/>
                <a:gd name="T40" fmla="*/ 15 w 23"/>
                <a:gd name="T41" fmla="*/ 46 h 51"/>
                <a:gd name="T42" fmla="*/ 17 w 23"/>
                <a:gd name="T43" fmla="*/ 48 h 51"/>
                <a:gd name="T44" fmla="*/ 20 w 23"/>
                <a:gd name="T45" fmla="*/ 48 h 51"/>
                <a:gd name="T46" fmla="*/ 23 w 23"/>
                <a:gd name="T47" fmla="*/ 49 h 51"/>
                <a:gd name="T48" fmla="*/ 23 w 23"/>
                <a:gd name="T4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" h="51">
                  <a:moveTo>
                    <a:pt x="23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9"/>
                    <a:pt x="1" y="49"/>
                    <a:pt x="2" y="49"/>
                  </a:cubicBezTo>
                  <a:cubicBezTo>
                    <a:pt x="4" y="49"/>
                    <a:pt x="4" y="48"/>
                    <a:pt x="5" y="48"/>
                  </a:cubicBezTo>
                  <a:cubicBezTo>
                    <a:pt x="6" y="48"/>
                    <a:pt x="6" y="47"/>
                    <a:pt x="7" y="47"/>
                  </a:cubicBezTo>
                  <a:cubicBezTo>
                    <a:pt x="7" y="46"/>
                    <a:pt x="7" y="46"/>
                    <a:pt x="7" y="45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6"/>
                    <a:pt x="7" y="6"/>
                  </a:cubicBezTo>
                  <a:cubicBezTo>
                    <a:pt x="7" y="5"/>
                    <a:pt x="6" y="5"/>
                    <a:pt x="5" y="4"/>
                  </a:cubicBezTo>
                  <a:cubicBezTo>
                    <a:pt x="4" y="4"/>
                    <a:pt x="3" y="4"/>
                    <a:pt x="2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1" y="3"/>
                    <a:pt x="20" y="3"/>
                  </a:cubicBezTo>
                  <a:cubicBezTo>
                    <a:pt x="19" y="3"/>
                    <a:pt x="18" y="4"/>
                    <a:pt x="17" y="4"/>
                  </a:cubicBezTo>
                  <a:cubicBezTo>
                    <a:pt x="16" y="4"/>
                    <a:pt x="16" y="5"/>
                    <a:pt x="15" y="5"/>
                  </a:cubicBezTo>
                  <a:cubicBezTo>
                    <a:pt x="15" y="6"/>
                    <a:pt x="15" y="7"/>
                    <a:pt x="15" y="7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5"/>
                    <a:pt x="15" y="46"/>
                    <a:pt x="15" y="46"/>
                  </a:cubicBezTo>
                  <a:cubicBezTo>
                    <a:pt x="16" y="47"/>
                    <a:pt x="16" y="47"/>
                    <a:pt x="17" y="48"/>
                  </a:cubicBezTo>
                  <a:cubicBezTo>
                    <a:pt x="18" y="48"/>
                    <a:pt x="18" y="48"/>
                    <a:pt x="20" y="48"/>
                  </a:cubicBezTo>
                  <a:cubicBezTo>
                    <a:pt x="21" y="49"/>
                    <a:pt x="22" y="49"/>
                    <a:pt x="23" y="49"/>
                  </a:cubicBezTo>
                  <a:lnTo>
                    <a:pt x="23" y="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2"/>
            <p:cNvSpPr>
              <a:spLocks/>
            </p:cNvSpPr>
            <p:nvPr userDrawn="1"/>
          </p:nvSpPr>
          <p:spPr bwMode="auto">
            <a:xfrm>
              <a:off x="2554239" y="1452985"/>
              <a:ext cx="207963" cy="196850"/>
            </a:xfrm>
            <a:custGeom>
              <a:avLst/>
              <a:gdLst>
                <a:gd name="T0" fmla="*/ 55 w 55"/>
                <a:gd name="T1" fmla="*/ 3 h 52"/>
                <a:gd name="T2" fmla="*/ 51 w 55"/>
                <a:gd name="T3" fmla="*/ 4 h 52"/>
                <a:gd name="T4" fmla="*/ 48 w 55"/>
                <a:gd name="T5" fmla="*/ 5 h 52"/>
                <a:gd name="T6" fmla="*/ 47 w 55"/>
                <a:gd name="T7" fmla="*/ 8 h 52"/>
                <a:gd name="T8" fmla="*/ 46 w 55"/>
                <a:gd name="T9" fmla="*/ 15 h 52"/>
                <a:gd name="T10" fmla="*/ 46 w 55"/>
                <a:gd name="T11" fmla="*/ 52 h 52"/>
                <a:gd name="T12" fmla="*/ 43 w 55"/>
                <a:gd name="T13" fmla="*/ 52 h 52"/>
                <a:gd name="T14" fmla="*/ 12 w 55"/>
                <a:gd name="T15" fmla="*/ 10 h 52"/>
                <a:gd name="T16" fmla="*/ 12 w 55"/>
                <a:gd name="T17" fmla="*/ 37 h 52"/>
                <a:gd name="T18" fmla="*/ 13 w 55"/>
                <a:gd name="T19" fmla="*/ 43 h 52"/>
                <a:gd name="T20" fmla="*/ 14 w 55"/>
                <a:gd name="T21" fmla="*/ 47 h 52"/>
                <a:gd name="T22" fmla="*/ 18 w 55"/>
                <a:gd name="T23" fmla="*/ 48 h 52"/>
                <a:gd name="T24" fmla="*/ 21 w 55"/>
                <a:gd name="T25" fmla="*/ 49 h 52"/>
                <a:gd name="T26" fmla="*/ 21 w 55"/>
                <a:gd name="T27" fmla="*/ 51 h 52"/>
                <a:gd name="T28" fmla="*/ 0 w 55"/>
                <a:gd name="T29" fmla="*/ 51 h 52"/>
                <a:gd name="T30" fmla="*/ 0 w 55"/>
                <a:gd name="T31" fmla="*/ 49 h 52"/>
                <a:gd name="T32" fmla="*/ 4 w 55"/>
                <a:gd name="T33" fmla="*/ 48 h 52"/>
                <a:gd name="T34" fmla="*/ 7 w 55"/>
                <a:gd name="T35" fmla="*/ 47 h 52"/>
                <a:gd name="T36" fmla="*/ 8 w 55"/>
                <a:gd name="T37" fmla="*/ 44 h 52"/>
                <a:gd name="T38" fmla="*/ 9 w 55"/>
                <a:gd name="T39" fmla="*/ 37 h 52"/>
                <a:gd name="T40" fmla="*/ 9 w 55"/>
                <a:gd name="T41" fmla="*/ 12 h 52"/>
                <a:gd name="T42" fmla="*/ 8 w 55"/>
                <a:gd name="T43" fmla="*/ 9 h 52"/>
                <a:gd name="T44" fmla="*/ 7 w 55"/>
                <a:gd name="T45" fmla="*/ 6 h 52"/>
                <a:gd name="T46" fmla="*/ 3 w 55"/>
                <a:gd name="T47" fmla="*/ 4 h 52"/>
                <a:gd name="T48" fmla="*/ 0 w 55"/>
                <a:gd name="T49" fmla="*/ 3 h 52"/>
                <a:gd name="T50" fmla="*/ 0 w 55"/>
                <a:gd name="T51" fmla="*/ 0 h 52"/>
                <a:gd name="T52" fmla="*/ 14 w 55"/>
                <a:gd name="T53" fmla="*/ 0 h 52"/>
                <a:gd name="T54" fmla="*/ 43 w 55"/>
                <a:gd name="T55" fmla="*/ 39 h 52"/>
                <a:gd name="T56" fmla="*/ 43 w 55"/>
                <a:gd name="T57" fmla="*/ 15 h 52"/>
                <a:gd name="T58" fmla="*/ 42 w 55"/>
                <a:gd name="T59" fmla="*/ 8 h 52"/>
                <a:gd name="T60" fmla="*/ 41 w 55"/>
                <a:gd name="T61" fmla="*/ 5 h 52"/>
                <a:gd name="T62" fmla="*/ 37 w 55"/>
                <a:gd name="T63" fmla="*/ 4 h 52"/>
                <a:gd name="T64" fmla="*/ 34 w 55"/>
                <a:gd name="T65" fmla="*/ 3 h 52"/>
                <a:gd name="T66" fmla="*/ 34 w 55"/>
                <a:gd name="T67" fmla="*/ 0 h 52"/>
                <a:gd name="T68" fmla="*/ 55 w 55"/>
                <a:gd name="T69" fmla="*/ 0 h 52"/>
                <a:gd name="T70" fmla="*/ 55 w 55"/>
                <a:gd name="T71" fmla="*/ 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5" h="52">
                  <a:moveTo>
                    <a:pt x="55" y="3"/>
                  </a:moveTo>
                  <a:cubicBezTo>
                    <a:pt x="54" y="3"/>
                    <a:pt x="53" y="3"/>
                    <a:pt x="51" y="4"/>
                  </a:cubicBezTo>
                  <a:cubicBezTo>
                    <a:pt x="50" y="4"/>
                    <a:pt x="49" y="4"/>
                    <a:pt x="48" y="5"/>
                  </a:cubicBezTo>
                  <a:cubicBezTo>
                    <a:pt x="48" y="5"/>
                    <a:pt x="47" y="6"/>
                    <a:pt x="47" y="8"/>
                  </a:cubicBezTo>
                  <a:cubicBezTo>
                    <a:pt x="46" y="10"/>
                    <a:pt x="46" y="12"/>
                    <a:pt x="46" y="1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9"/>
                    <a:pt x="12" y="42"/>
                    <a:pt x="13" y="43"/>
                  </a:cubicBezTo>
                  <a:cubicBezTo>
                    <a:pt x="13" y="45"/>
                    <a:pt x="14" y="46"/>
                    <a:pt x="14" y="47"/>
                  </a:cubicBezTo>
                  <a:cubicBezTo>
                    <a:pt x="15" y="47"/>
                    <a:pt x="16" y="48"/>
                    <a:pt x="18" y="48"/>
                  </a:cubicBezTo>
                  <a:cubicBezTo>
                    <a:pt x="20" y="49"/>
                    <a:pt x="21" y="49"/>
                    <a:pt x="21" y="49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" y="49"/>
                    <a:pt x="2" y="49"/>
                    <a:pt x="4" y="48"/>
                  </a:cubicBezTo>
                  <a:cubicBezTo>
                    <a:pt x="5" y="48"/>
                    <a:pt x="6" y="47"/>
                    <a:pt x="7" y="47"/>
                  </a:cubicBezTo>
                  <a:cubicBezTo>
                    <a:pt x="7" y="46"/>
                    <a:pt x="8" y="45"/>
                    <a:pt x="8" y="44"/>
                  </a:cubicBezTo>
                  <a:cubicBezTo>
                    <a:pt x="9" y="43"/>
                    <a:pt x="9" y="40"/>
                    <a:pt x="9" y="37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1"/>
                    <a:pt x="9" y="10"/>
                    <a:pt x="8" y="9"/>
                  </a:cubicBezTo>
                  <a:cubicBezTo>
                    <a:pt x="8" y="7"/>
                    <a:pt x="7" y="7"/>
                    <a:pt x="7" y="6"/>
                  </a:cubicBezTo>
                  <a:cubicBezTo>
                    <a:pt x="6" y="5"/>
                    <a:pt x="5" y="5"/>
                    <a:pt x="3" y="4"/>
                  </a:cubicBezTo>
                  <a:cubicBezTo>
                    <a:pt x="2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3" y="12"/>
                    <a:pt x="43" y="10"/>
                    <a:pt x="42" y="8"/>
                  </a:cubicBezTo>
                  <a:cubicBezTo>
                    <a:pt x="42" y="7"/>
                    <a:pt x="41" y="6"/>
                    <a:pt x="41" y="5"/>
                  </a:cubicBezTo>
                  <a:cubicBezTo>
                    <a:pt x="40" y="5"/>
                    <a:pt x="39" y="4"/>
                    <a:pt x="37" y="4"/>
                  </a:cubicBezTo>
                  <a:cubicBezTo>
                    <a:pt x="36" y="3"/>
                    <a:pt x="35" y="3"/>
                    <a:pt x="34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55" y="0"/>
                    <a:pt x="55" y="0"/>
                    <a:pt x="55" y="0"/>
                  </a:cubicBezTo>
                  <a:lnTo>
                    <a:pt x="55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3"/>
            <p:cNvSpPr>
              <a:spLocks/>
            </p:cNvSpPr>
            <p:nvPr userDrawn="1"/>
          </p:nvSpPr>
          <p:spPr bwMode="auto">
            <a:xfrm>
              <a:off x="2773314" y="1449810"/>
              <a:ext cx="187325" cy="203200"/>
            </a:xfrm>
            <a:custGeom>
              <a:avLst/>
              <a:gdLst>
                <a:gd name="T0" fmla="*/ 50 w 50"/>
                <a:gd name="T1" fmla="*/ 32 h 54"/>
                <a:gd name="T2" fmla="*/ 48 w 50"/>
                <a:gd name="T3" fmla="*/ 32 h 54"/>
                <a:gd name="T4" fmla="*/ 45 w 50"/>
                <a:gd name="T5" fmla="*/ 33 h 54"/>
                <a:gd name="T6" fmla="*/ 44 w 50"/>
                <a:gd name="T7" fmla="*/ 35 h 54"/>
                <a:gd name="T8" fmla="*/ 43 w 50"/>
                <a:gd name="T9" fmla="*/ 37 h 54"/>
                <a:gd name="T10" fmla="*/ 43 w 50"/>
                <a:gd name="T11" fmla="*/ 41 h 54"/>
                <a:gd name="T12" fmla="*/ 43 w 50"/>
                <a:gd name="T13" fmla="*/ 47 h 54"/>
                <a:gd name="T14" fmla="*/ 43 w 50"/>
                <a:gd name="T15" fmla="*/ 49 h 54"/>
                <a:gd name="T16" fmla="*/ 34 w 50"/>
                <a:gd name="T17" fmla="*/ 52 h 54"/>
                <a:gd name="T18" fmla="*/ 25 w 50"/>
                <a:gd name="T19" fmla="*/ 54 h 54"/>
                <a:gd name="T20" fmla="*/ 15 w 50"/>
                <a:gd name="T21" fmla="*/ 52 h 54"/>
                <a:gd name="T22" fmla="*/ 7 w 50"/>
                <a:gd name="T23" fmla="*/ 47 h 54"/>
                <a:gd name="T24" fmla="*/ 2 w 50"/>
                <a:gd name="T25" fmla="*/ 38 h 54"/>
                <a:gd name="T26" fmla="*/ 0 w 50"/>
                <a:gd name="T27" fmla="*/ 27 h 54"/>
                <a:gd name="T28" fmla="*/ 2 w 50"/>
                <a:gd name="T29" fmla="*/ 17 h 54"/>
                <a:gd name="T30" fmla="*/ 7 w 50"/>
                <a:gd name="T31" fmla="*/ 8 h 54"/>
                <a:gd name="T32" fmla="*/ 15 w 50"/>
                <a:gd name="T33" fmla="*/ 2 h 54"/>
                <a:gd name="T34" fmla="*/ 25 w 50"/>
                <a:gd name="T35" fmla="*/ 0 h 54"/>
                <a:gd name="T36" fmla="*/ 33 w 50"/>
                <a:gd name="T37" fmla="*/ 1 h 54"/>
                <a:gd name="T38" fmla="*/ 39 w 50"/>
                <a:gd name="T39" fmla="*/ 4 h 54"/>
                <a:gd name="T40" fmla="*/ 40 w 50"/>
                <a:gd name="T41" fmla="*/ 1 h 54"/>
                <a:gd name="T42" fmla="*/ 43 w 50"/>
                <a:gd name="T43" fmla="*/ 1 h 54"/>
                <a:gd name="T44" fmla="*/ 43 w 50"/>
                <a:gd name="T45" fmla="*/ 19 h 54"/>
                <a:gd name="T46" fmla="*/ 40 w 50"/>
                <a:gd name="T47" fmla="*/ 19 h 54"/>
                <a:gd name="T48" fmla="*/ 38 w 50"/>
                <a:gd name="T49" fmla="*/ 13 h 54"/>
                <a:gd name="T50" fmla="*/ 36 w 50"/>
                <a:gd name="T51" fmla="*/ 8 h 54"/>
                <a:gd name="T52" fmla="*/ 31 w 50"/>
                <a:gd name="T53" fmla="*/ 5 h 54"/>
                <a:gd name="T54" fmla="*/ 25 w 50"/>
                <a:gd name="T55" fmla="*/ 3 h 54"/>
                <a:gd name="T56" fmla="*/ 18 w 50"/>
                <a:gd name="T57" fmla="*/ 5 h 54"/>
                <a:gd name="T58" fmla="*/ 13 w 50"/>
                <a:gd name="T59" fmla="*/ 10 h 54"/>
                <a:gd name="T60" fmla="*/ 10 w 50"/>
                <a:gd name="T61" fmla="*/ 17 h 54"/>
                <a:gd name="T62" fmla="*/ 9 w 50"/>
                <a:gd name="T63" fmla="*/ 27 h 54"/>
                <a:gd name="T64" fmla="*/ 10 w 50"/>
                <a:gd name="T65" fmla="*/ 36 h 54"/>
                <a:gd name="T66" fmla="*/ 13 w 50"/>
                <a:gd name="T67" fmla="*/ 44 h 54"/>
                <a:gd name="T68" fmla="*/ 19 w 50"/>
                <a:gd name="T69" fmla="*/ 49 h 54"/>
                <a:gd name="T70" fmla="*/ 26 w 50"/>
                <a:gd name="T71" fmla="*/ 50 h 54"/>
                <a:gd name="T72" fmla="*/ 32 w 50"/>
                <a:gd name="T73" fmla="*/ 49 h 54"/>
                <a:gd name="T74" fmla="*/ 36 w 50"/>
                <a:gd name="T75" fmla="*/ 47 h 54"/>
                <a:gd name="T76" fmla="*/ 36 w 50"/>
                <a:gd name="T77" fmla="*/ 44 h 54"/>
                <a:gd name="T78" fmla="*/ 36 w 50"/>
                <a:gd name="T79" fmla="*/ 40 h 54"/>
                <a:gd name="T80" fmla="*/ 36 w 50"/>
                <a:gd name="T81" fmla="*/ 38 h 54"/>
                <a:gd name="T82" fmla="*/ 36 w 50"/>
                <a:gd name="T83" fmla="*/ 35 h 54"/>
                <a:gd name="T84" fmla="*/ 34 w 50"/>
                <a:gd name="T85" fmla="*/ 33 h 54"/>
                <a:gd name="T86" fmla="*/ 31 w 50"/>
                <a:gd name="T87" fmla="*/ 32 h 54"/>
                <a:gd name="T88" fmla="*/ 28 w 50"/>
                <a:gd name="T89" fmla="*/ 32 h 54"/>
                <a:gd name="T90" fmla="*/ 28 w 50"/>
                <a:gd name="T91" fmla="*/ 29 h 54"/>
                <a:gd name="T92" fmla="*/ 50 w 50"/>
                <a:gd name="T93" fmla="*/ 29 h 54"/>
                <a:gd name="T94" fmla="*/ 50 w 50"/>
                <a:gd name="T95" fmla="*/ 3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0" h="54">
                  <a:moveTo>
                    <a:pt x="50" y="32"/>
                  </a:moveTo>
                  <a:cubicBezTo>
                    <a:pt x="49" y="32"/>
                    <a:pt x="49" y="32"/>
                    <a:pt x="48" y="32"/>
                  </a:cubicBezTo>
                  <a:cubicBezTo>
                    <a:pt x="47" y="32"/>
                    <a:pt x="46" y="33"/>
                    <a:pt x="45" y="33"/>
                  </a:cubicBezTo>
                  <a:cubicBezTo>
                    <a:pt x="44" y="33"/>
                    <a:pt x="44" y="34"/>
                    <a:pt x="44" y="35"/>
                  </a:cubicBezTo>
                  <a:cubicBezTo>
                    <a:pt x="43" y="35"/>
                    <a:pt x="43" y="36"/>
                    <a:pt x="43" y="37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44"/>
                    <a:pt x="43" y="46"/>
                    <a:pt x="43" y="47"/>
                  </a:cubicBezTo>
                  <a:cubicBezTo>
                    <a:pt x="43" y="48"/>
                    <a:pt x="43" y="48"/>
                    <a:pt x="43" y="49"/>
                  </a:cubicBezTo>
                  <a:cubicBezTo>
                    <a:pt x="40" y="51"/>
                    <a:pt x="37" y="52"/>
                    <a:pt x="34" y="52"/>
                  </a:cubicBezTo>
                  <a:cubicBezTo>
                    <a:pt x="31" y="53"/>
                    <a:pt x="28" y="54"/>
                    <a:pt x="25" y="54"/>
                  </a:cubicBezTo>
                  <a:cubicBezTo>
                    <a:pt x="21" y="54"/>
                    <a:pt x="18" y="53"/>
                    <a:pt x="15" y="52"/>
                  </a:cubicBezTo>
                  <a:cubicBezTo>
                    <a:pt x="12" y="51"/>
                    <a:pt x="10" y="49"/>
                    <a:pt x="7" y="47"/>
                  </a:cubicBezTo>
                  <a:cubicBezTo>
                    <a:pt x="5" y="44"/>
                    <a:pt x="3" y="41"/>
                    <a:pt x="2" y="38"/>
                  </a:cubicBezTo>
                  <a:cubicBezTo>
                    <a:pt x="1" y="35"/>
                    <a:pt x="0" y="31"/>
                    <a:pt x="0" y="27"/>
                  </a:cubicBezTo>
                  <a:cubicBezTo>
                    <a:pt x="0" y="23"/>
                    <a:pt x="1" y="20"/>
                    <a:pt x="2" y="17"/>
                  </a:cubicBezTo>
                  <a:cubicBezTo>
                    <a:pt x="3" y="13"/>
                    <a:pt x="5" y="10"/>
                    <a:pt x="7" y="8"/>
                  </a:cubicBezTo>
                  <a:cubicBezTo>
                    <a:pt x="10" y="5"/>
                    <a:pt x="12" y="4"/>
                    <a:pt x="15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8" y="0"/>
                    <a:pt x="31" y="1"/>
                    <a:pt x="33" y="1"/>
                  </a:cubicBezTo>
                  <a:cubicBezTo>
                    <a:pt x="35" y="2"/>
                    <a:pt x="37" y="3"/>
                    <a:pt x="39" y="4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17"/>
                    <a:pt x="39" y="15"/>
                    <a:pt x="38" y="13"/>
                  </a:cubicBezTo>
                  <a:cubicBezTo>
                    <a:pt x="38" y="12"/>
                    <a:pt x="37" y="10"/>
                    <a:pt x="36" y="8"/>
                  </a:cubicBezTo>
                  <a:cubicBezTo>
                    <a:pt x="34" y="7"/>
                    <a:pt x="33" y="6"/>
                    <a:pt x="31" y="5"/>
                  </a:cubicBezTo>
                  <a:cubicBezTo>
                    <a:pt x="30" y="4"/>
                    <a:pt x="28" y="3"/>
                    <a:pt x="25" y="3"/>
                  </a:cubicBezTo>
                  <a:cubicBezTo>
                    <a:pt x="23" y="3"/>
                    <a:pt x="20" y="4"/>
                    <a:pt x="18" y="5"/>
                  </a:cubicBezTo>
                  <a:cubicBezTo>
                    <a:pt x="16" y="6"/>
                    <a:pt x="15" y="7"/>
                    <a:pt x="13" y="10"/>
                  </a:cubicBezTo>
                  <a:cubicBezTo>
                    <a:pt x="12" y="12"/>
                    <a:pt x="11" y="14"/>
                    <a:pt x="10" y="17"/>
                  </a:cubicBezTo>
                  <a:cubicBezTo>
                    <a:pt x="9" y="20"/>
                    <a:pt x="9" y="23"/>
                    <a:pt x="9" y="27"/>
                  </a:cubicBezTo>
                  <a:cubicBezTo>
                    <a:pt x="9" y="30"/>
                    <a:pt x="9" y="33"/>
                    <a:pt x="10" y="36"/>
                  </a:cubicBezTo>
                  <a:cubicBezTo>
                    <a:pt x="11" y="39"/>
                    <a:pt x="12" y="41"/>
                    <a:pt x="13" y="44"/>
                  </a:cubicBezTo>
                  <a:cubicBezTo>
                    <a:pt x="15" y="46"/>
                    <a:pt x="17" y="47"/>
                    <a:pt x="19" y="49"/>
                  </a:cubicBezTo>
                  <a:cubicBezTo>
                    <a:pt x="21" y="50"/>
                    <a:pt x="24" y="50"/>
                    <a:pt x="26" y="50"/>
                  </a:cubicBezTo>
                  <a:cubicBezTo>
                    <a:pt x="28" y="50"/>
                    <a:pt x="30" y="50"/>
                    <a:pt x="32" y="49"/>
                  </a:cubicBezTo>
                  <a:cubicBezTo>
                    <a:pt x="34" y="49"/>
                    <a:pt x="35" y="48"/>
                    <a:pt x="36" y="47"/>
                  </a:cubicBezTo>
                  <a:cubicBezTo>
                    <a:pt x="36" y="46"/>
                    <a:pt x="36" y="45"/>
                    <a:pt x="36" y="44"/>
                  </a:cubicBezTo>
                  <a:cubicBezTo>
                    <a:pt x="36" y="42"/>
                    <a:pt x="36" y="41"/>
                    <a:pt x="36" y="40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6"/>
                    <a:pt x="36" y="35"/>
                  </a:cubicBezTo>
                  <a:cubicBezTo>
                    <a:pt x="35" y="34"/>
                    <a:pt x="35" y="34"/>
                    <a:pt x="34" y="33"/>
                  </a:cubicBezTo>
                  <a:cubicBezTo>
                    <a:pt x="33" y="33"/>
                    <a:pt x="32" y="33"/>
                    <a:pt x="31" y="32"/>
                  </a:cubicBezTo>
                  <a:cubicBezTo>
                    <a:pt x="29" y="32"/>
                    <a:pt x="28" y="32"/>
                    <a:pt x="28" y="32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50" y="29"/>
                    <a:pt x="50" y="29"/>
                    <a:pt x="50" y="29"/>
                  </a:cubicBezTo>
                  <a:lnTo>
                    <a:pt x="50" y="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4"/>
            <p:cNvSpPr>
              <a:spLocks/>
            </p:cNvSpPr>
            <p:nvPr userDrawn="1"/>
          </p:nvSpPr>
          <p:spPr bwMode="auto">
            <a:xfrm>
              <a:off x="3040014" y="1452985"/>
              <a:ext cx="195263" cy="200025"/>
            </a:xfrm>
            <a:custGeom>
              <a:avLst/>
              <a:gdLst>
                <a:gd name="T0" fmla="*/ 52 w 52"/>
                <a:gd name="T1" fmla="*/ 3 h 53"/>
                <a:gd name="T2" fmla="*/ 49 w 52"/>
                <a:gd name="T3" fmla="*/ 3 h 53"/>
                <a:gd name="T4" fmla="*/ 46 w 52"/>
                <a:gd name="T5" fmla="*/ 5 h 53"/>
                <a:gd name="T6" fmla="*/ 44 w 52"/>
                <a:gd name="T7" fmla="*/ 8 h 53"/>
                <a:gd name="T8" fmla="*/ 44 w 52"/>
                <a:gd name="T9" fmla="*/ 14 h 53"/>
                <a:gd name="T10" fmla="*/ 44 w 52"/>
                <a:gd name="T11" fmla="*/ 36 h 53"/>
                <a:gd name="T12" fmla="*/ 42 w 52"/>
                <a:gd name="T13" fmla="*/ 44 h 53"/>
                <a:gd name="T14" fmla="*/ 37 w 52"/>
                <a:gd name="T15" fmla="*/ 49 h 53"/>
                <a:gd name="T16" fmla="*/ 31 w 52"/>
                <a:gd name="T17" fmla="*/ 52 h 53"/>
                <a:gd name="T18" fmla="*/ 25 w 52"/>
                <a:gd name="T19" fmla="*/ 53 h 53"/>
                <a:gd name="T20" fmla="*/ 17 w 52"/>
                <a:gd name="T21" fmla="*/ 51 h 53"/>
                <a:gd name="T22" fmla="*/ 11 w 52"/>
                <a:gd name="T23" fmla="*/ 48 h 53"/>
                <a:gd name="T24" fmla="*/ 8 w 52"/>
                <a:gd name="T25" fmla="*/ 43 h 53"/>
                <a:gd name="T26" fmla="*/ 6 w 52"/>
                <a:gd name="T27" fmla="*/ 38 h 53"/>
                <a:gd name="T28" fmla="*/ 6 w 52"/>
                <a:gd name="T29" fmla="*/ 8 h 53"/>
                <a:gd name="T30" fmla="*/ 6 w 52"/>
                <a:gd name="T31" fmla="*/ 6 h 53"/>
                <a:gd name="T32" fmla="*/ 4 w 52"/>
                <a:gd name="T33" fmla="*/ 4 h 53"/>
                <a:gd name="T34" fmla="*/ 2 w 52"/>
                <a:gd name="T35" fmla="*/ 3 h 53"/>
                <a:gd name="T36" fmla="*/ 0 w 52"/>
                <a:gd name="T37" fmla="*/ 3 h 53"/>
                <a:gd name="T38" fmla="*/ 0 w 52"/>
                <a:gd name="T39" fmla="*/ 0 h 53"/>
                <a:gd name="T40" fmla="*/ 21 w 52"/>
                <a:gd name="T41" fmla="*/ 0 h 53"/>
                <a:gd name="T42" fmla="*/ 21 w 52"/>
                <a:gd name="T43" fmla="*/ 3 h 53"/>
                <a:gd name="T44" fmla="*/ 18 w 52"/>
                <a:gd name="T45" fmla="*/ 3 h 53"/>
                <a:gd name="T46" fmla="*/ 16 w 52"/>
                <a:gd name="T47" fmla="*/ 4 h 53"/>
                <a:gd name="T48" fmla="*/ 14 w 52"/>
                <a:gd name="T49" fmla="*/ 5 h 53"/>
                <a:gd name="T50" fmla="*/ 14 w 52"/>
                <a:gd name="T51" fmla="*/ 8 h 53"/>
                <a:gd name="T52" fmla="*/ 14 w 52"/>
                <a:gd name="T53" fmla="*/ 36 h 53"/>
                <a:gd name="T54" fmla="*/ 15 w 52"/>
                <a:gd name="T55" fmla="*/ 40 h 53"/>
                <a:gd name="T56" fmla="*/ 16 w 52"/>
                <a:gd name="T57" fmla="*/ 44 h 53"/>
                <a:gd name="T58" fmla="*/ 20 w 52"/>
                <a:gd name="T59" fmla="*/ 47 h 53"/>
                <a:gd name="T60" fmla="*/ 27 w 52"/>
                <a:gd name="T61" fmla="*/ 49 h 53"/>
                <a:gd name="T62" fmla="*/ 33 w 52"/>
                <a:gd name="T63" fmla="*/ 47 h 53"/>
                <a:gd name="T64" fmla="*/ 38 w 52"/>
                <a:gd name="T65" fmla="*/ 44 h 53"/>
                <a:gd name="T66" fmla="*/ 40 w 52"/>
                <a:gd name="T67" fmla="*/ 40 h 53"/>
                <a:gd name="T68" fmla="*/ 40 w 52"/>
                <a:gd name="T69" fmla="*/ 36 h 53"/>
                <a:gd name="T70" fmla="*/ 40 w 52"/>
                <a:gd name="T71" fmla="*/ 15 h 53"/>
                <a:gd name="T72" fmla="*/ 40 w 52"/>
                <a:gd name="T73" fmla="*/ 8 h 53"/>
                <a:gd name="T74" fmla="*/ 38 w 52"/>
                <a:gd name="T75" fmla="*/ 5 h 53"/>
                <a:gd name="T76" fmla="*/ 35 w 52"/>
                <a:gd name="T77" fmla="*/ 4 h 53"/>
                <a:gd name="T78" fmla="*/ 31 w 52"/>
                <a:gd name="T79" fmla="*/ 3 h 53"/>
                <a:gd name="T80" fmla="*/ 31 w 52"/>
                <a:gd name="T81" fmla="*/ 0 h 53"/>
                <a:gd name="T82" fmla="*/ 52 w 52"/>
                <a:gd name="T83" fmla="*/ 0 h 53"/>
                <a:gd name="T84" fmla="*/ 52 w 52"/>
                <a:gd name="T85" fmla="*/ 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2" h="53">
                  <a:moveTo>
                    <a:pt x="52" y="3"/>
                  </a:moveTo>
                  <a:cubicBezTo>
                    <a:pt x="51" y="3"/>
                    <a:pt x="50" y="3"/>
                    <a:pt x="49" y="3"/>
                  </a:cubicBezTo>
                  <a:cubicBezTo>
                    <a:pt x="48" y="4"/>
                    <a:pt x="47" y="4"/>
                    <a:pt x="46" y="5"/>
                  </a:cubicBezTo>
                  <a:cubicBezTo>
                    <a:pt x="45" y="5"/>
                    <a:pt x="45" y="6"/>
                    <a:pt x="44" y="8"/>
                  </a:cubicBezTo>
                  <a:cubicBezTo>
                    <a:pt x="44" y="10"/>
                    <a:pt x="44" y="12"/>
                    <a:pt x="44" y="1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9"/>
                    <a:pt x="43" y="42"/>
                    <a:pt x="42" y="44"/>
                  </a:cubicBezTo>
                  <a:cubicBezTo>
                    <a:pt x="41" y="46"/>
                    <a:pt x="39" y="48"/>
                    <a:pt x="37" y="49"/>
                  </a:cubicBezTo>
                  <a:cubicBezTo>
                    <a:pt x="36" y="50"/>
                    <a:pt x="34" y="51"/>
                    <a:pt x="31" y="52"/>
                  </a:cubicBezTo>
                  <a:cubicBezTo>
                    <a:pt x="29" y="52"/>
                    <a:pt x="27" y="53"/>
                    <a:pt x="25" y="53"/>
                  </a:cubicBezTo>
                  <a:cubicBezTo>
                    <a:pt x="22" y="53"/>
                    <a:pt x="20" y="52"/>
                    <a:pt x="17" y="51"/>
                  </a:cubicBezTo>
                  <a:cubicBezTo>
                    <a:pt x="15" y="51"/>
                    <a:pt x="13" y="49"/>
                    <a:pt x="11" y="48"/>
                  </a:cubicBezTo>
                  <a:cubicBezTo>
                    <a:pt x="10" y="47"/>
                    <a:pt x="8" y="45"/>
                    <a:pt x="8" y="43"/>
                  </a:cubicBezTo>
                  <a:cubicBezTo>
                    <a:pt x="7" y="42"/>
                    <a:pt x="6" y="40"/>
                    <a:pt x="6" y="3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6" y="5"/>
                    <a:pt x="5" y="5"/>
                    <a:pt x="4" y="4"/>
                  </a:cubicBezTo>
                  <a:cubicBezTo>
                    <a:pt x="4" y="4"/>
                    <a:pt x="3" y="4"/>
                    <a:pt x="2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7" y="4"/>
                    <a:pt x="17" y="4"/>
                    <a:pt x="16" y="4"/>
                  </a:cubicBezTo>
                  <a:cubicBezTo>
                    <a:pt x="15" y="4"/>
                    <a:pt x="15" y="5"/>
                    <a:pt x="14" y="5"/>
                  </a:cubicBezTo>
                  <a:cubicBezTo>
                    <a:pt x="14" y="6"/>
                    <a:pt x="14" y="7"/>
                    <a:pt x="14" y="8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8"/>
                    <a:pt x="15" y="40"/>
                  </a:cubicBezTo>
                  <a:cubicBezTo>
                    <a:pt x="15" y="41"/>
                    <a:pt x="15" y="43"/>
                    <a:pt x="16" y="44"/>
                  </a:cubicBezTo>
                  <a:cubicBezTo>
                    <a:pt x="17" y="45"/>
                    <a:pt x="19" y="46"/>
                    <a:pt x="20" y="47"/>
                  </a:cubicBezTo>
                  <a:cubicBezTo>
                    <a:pt x="22" y="48"/>
                    <a:pt x="24" y="49"/>
                    <a:pt x="27" y="49"/>
                  </a:cubicBezTo>
                  <a:cubicBezTo>
                    <a:pt x="29" y="49"/>
                    <a:pt x="32" y="48"/>
                    <a:pt x="33" y="47"/>
                  </a:cubicBezTo>
                  <a:cubicBezTo>
                    <a:pt x="35" y="46"/>
                    <a:pt x="37" y="45"/>
                    <a:pt x="38" y="44"/>
                  </a:cubicBezTo>
                  <a:cubicBezTo>
                    <a:pt x="39" y="43"/>
                    <a:pt x="39" y="41"/>
                    <a:pt x="40" y="40"/>
                  </a:cubicBezTo>
                  <a:cubicBezTo>
                    <a:pt x="40" y="39"/>
                    <a:pt x="40" y="37"/>
                    <a:pt x="40" y="3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2"/>
                    <a:pt x="40" y="10"/>
                    <a:pt x="40" y="8"/>
                  </a:cubicBezTo>
                  <a:cubicBezTo>
                    <a:pt x="39" y="7"/>
                    <a:pt x="39" y="6"/>
                    <a:pt x="38" y="5"/>
                  </a:cubicBezTo>
                  <a:cubicBezTo>
                    <a:pt x="37" y="4"/>
                    <a:pt x="36" y="4"/>
                    <a:pt x="35" y="4"/>
                  </a:cubicBezTo>
                  <a:cubicBezTo>
                    <a:pt x="33" y="3"/>
                    <a:pt x="32" y="3"/>
                    <a:pt x="31" y="3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52" y="0"/>
                    <a:pt x="52" y="0"/>
                    <a:pt x="52" y="0"/>
                  </a:cubicBezTo>
                  <a:lnTo>
                    <a:pt x="52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5"/>
            <p:cNvSpPr>
              <a:spLocks/>
            </p:cNvSpPr>
            <p:nvPr userDrawn="1"/>
          </p:nvSpPr>
          <p:spPr bwMode="auto">
            <a:xfrm>
              <a:off x="3243214" y="1452985"/>
              <a:ext cx="206375" cy="196850"/>
            </a:xfrm>
            <a:custGeom>
              <a:avLst/>
              <a:gdLst>
                <a:gd name="T0" fmla="*/ 55 w 55"/>
                <a:gd name="T1" fmla="*/ 3 h 52"/>
                <a:gd name="T2" fmla="*/ 52 w 55"/>
                <a:gd name="T3" fmla="*/ 4 h 52"/>
                <a:gd name="T4" fmla="*/ 49 w 55"/>
                <a:gd name="T5" fmla="*/ 5 h 52"/>
                <a:gd name="T6" fmla="*/ 48 w 55"/>
                <a:gd name="T7" fmla="*/ 8 h 52"/>
                <a:gd name="T8" fmla="*/ 47 w 55"/>
                <a:gd name="T9" fmla="*/ 15 h 52"/>
                <a:gd name="T10" fmla="*/ 47 w 55"/>
                <a:gd name="T11" fmla="*/ 52 h 52"/>
                <a:gd name="T12" fmla="*/ 44 w 55"/>
                <a:gd name="T13" fmla="*/ 52 h 52"/>
                <a:gd name="T14" fmla="*/ 13 w 55"/>
                <a:gd name="T15" fmla="*/ 10 h 52"/>
                <a:gd name="T16" fmla="*/ 13 w 55"/>
                <a:gd name="T17" fmla="*/ 37 h 52"/>
                <a:gd name="T18" fmla="*/ 14 w 55"/>
                <a:gd name="T19" fmla="*/ 43 h 52"/>
                <a:gd name="T20" fmla="*/ 15 w 55"/>
                <a:gd name="T21" fmla="*/ 47 h 52"/>
                <a:gd name="T22" fmla="*/ 19 w 55"/>
                <a:gd name="T23" fmla="*/ 48 h 52"/>
                <a:gd name="T24" fmla="*/ 22 w 55"/>
                <a:gd name="T25" fmla="*/ 49 h 52"/>
                <a:gd name="T26" fmla="*/ 22 w 55"/>
                <a:gd name="T27" fmla="*/ 51 h 52"/>
                <a:gd name="T28" fmla="*/ 1 w 55"/>
                <a:gd name="T29" fmla="*/ 51 h 52"/>
                <a:gd name="T30" fmla="*/ 1 w 55"/>
                <a:gd name="T31" fmla="*/ 49 h 52"/>
                <a:gd name="T32" fmla="*/ 5 w 55"/>
                <a:gd name="T33" fmla="*/ 48 h 52"/>
                <a:gd name="T34" fmla="*/ 7 w 55"/>
                <a:gd name="T35" fmla="*/ 47 h 52"/>
                <a:gd name="T36" fmla="*/ 9 w 55"/>
                <a:gd name="T37" fmla="*/ 44 h 52"/>
                <a:gd name="T38" fmla="*/ 10 w 55"/>
                <a:gd name="T39" fmla="*/ 37 h 52"/>
                <a:gd name="T40" fmla="*/ 10 w 55"/>
                <a:gd name="T41" fmla="*/ 12 h 52"/>
                <a:gd name="T42" fmla="*/ 9 w 55"/>
                <a:gd name="T43" fmla="*/ 9 h 52"/>
                <a:gd name="T44" fmla="*/ 8 w 55"/>
                <a:gd name="T45" fmla="*/ 6 h 52"/>
                <a:gd name="T46" fmla="*/ 4 w 55"/>
                <a:gd name="T47" fmla="*/ 4 h 52"/>
                <a:gd name="T48" fmla="*/ 0 w 55"/>
                <a:gd name="T49" fmla="*/ 3 h 52"/>
                <a:gd name="T50" fmla="*/ 0 w 55"/>
                <a:gd name="T51" fmla="*/ 0 h 52"/>
                <a:gd name="T52" fmla="*/ 15 w 55"/>
                <a:gd name="T53" fmla="*/ 0 h 52"/>
                <a:gd name="T54" fmla="*/ 44 w 55"/>
                <a:gd name="T55" fmla="*/ 39 h 52"/>
                <a:gd name="T56" fmla="*/ 44 w 55"/>
                <a:gd name="T57" fmla="*/ 15 h 52"/>
                <a:gd name="T58" fmla="*/ 43 w 55"/>
                <a:gd name="T59" fmla="*/ 8 h 52"/>
                <a:gd name="T60" fmla="*/ 41 w 55"/>
                <a:gd name="T61" fmla="*/ 5 h 52"/>
                <a:gd name="T62" fmla="*/ 38 w 55"/>
                <a:gd name="T63" fmla="*/ 4 h 52"/>
                <a:gd name="T64" fmla="*/ 35 w 55"/>
                <a:gd name="T65" fmla="*/ 3 h 52"/>
                <a:gd name="T66" fmla="*/ 35 w 55"/>
                <a:gd name="T67" fmla="*/ 0 h 52"/>
                <a:gd name="T68" fmla="*/ 55 w 55"/>
                <a:gd name="T69" fmla="*/ 0 h 52"/>
                <a:gd name="T70" fmla="*/ 55 w 55"/>
                <a:gd name="T71" fmla="*/ 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5" h="52">
                  <a:moveTo>
                    <a:pt x="55" y="3"/>
                  </a:moveTo>
                  <a:cubicBezTo>
                    <a:pt x="55" y="3"/>
                    <a:pt x="54" y="3"/>
                    <a:pt x="52" y="4"/>
                  </a:cubicBezTo>
                  <a:cubicBezTo>
                    <a:pt x="51" y="4"/>
                    <a:pt x="50" y="4"/>
                    <a:pt x="49" y="5"/>
                  </a:cubicBezTo>
                  <a:cubicBezTo>
                    <a:pt x="48" y="5"/>
                    <a:pt x="48" y="6"/>
                    <a:pt x="48" y="8"/>
                  </a:cubicBezTo>
                  <a:cubicBezTo>
                    <a:pt x="47" y="10"/>
                    <a:pt x="47" y="12"/>
                    <a:pt x="47" y="15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9"/>
                    <a:pt x="13" y="42"/>
                    <a:pt x="14" y="43"/>
                  </a:cubicBezTo>
                  <a:cubicBezTo>
                    <a:pt x="14" y="45"/>
                    <a:pt x="15" y="46"/>
                    <a:pt x="15" y="47"/>
                  </a:cubicBezTo>
                  <a:cubicBezTo>
                    <a:pt x="16" y="47"/>
                    <a:pt x="17" y="48"/>
                    <a:pt x="19" y="48"/>
                  </a:cubicBezTo>
                  <a:cubicBezTo>
                    <a:pt x="20" y="49"/>
                    <a:pt x="22" y="49"/>
                    <a:pt x="22" y="49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49"/>
                    <a:pt x="3" y="49"/>
                    <a:pt x="5" y="48"/>
                  </a:cubicBezTo>
                  <a:cubicBezTo>
                    <a:pt x="6" y="48"/>
                    <a:pt x="7" y="47"/>
                    <a:pt x="7" y="47"/>
                  </a:cubicBezTo>
                  <a:cubicBezTo>
                    <a:pt x="8" y="46"/>
                    <a:pt x="9" y="45"/>
                    <a:pt x="9" y="44"/>
                  </a:cubicBezTo>
                  <a:cubicBezTo>
                    <a:pt x="9" y="43"/>
                    <a:pt x="10" y="40"/>
                    <a:pt x="10" y="37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1"/>
                    <a:pt x="9" y="10"/>
                    <a:pt x="9" y="9"/>
                  </a:cubicBezTo>
                  <a:cubicBezTo>
                    <a:pt x="9" y="7"/>
                    <a:pt x="8" y="7"/>
                    <a:pt x="8" y="6"/>
                  </a:cubicBezTo>
                  <a:cubicBezTo>
                    <a:pt x="7" y="5"/>
                    <a:pt x="6" y="5"/>
                    <a:pt x="4" y="4"/>
                  </a:cubicBezTo>
                  <a:cubicBezTo>
                    <a:pt x="3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2"/>
                    <a:pt x="43" y="10"/>
                    <a:pt x="43" y="8"/>
                  </a:cubicBezTo>
                  <a:cubicBezTo>
                    <a:pt x="43" y="7"/>
                    <a:pt x="42" y="6"/>
                    <a:pt x="41" y="5"/>
                  </a:cubicBezTo>
                  <a:cubicBezTo>
                    <a:pt x="41" y="5"/>
                    <a:pt x="40" y="4"/>
                    <a:pt x="38" y="4"/>
                  </a:cubicBezTo>
                  <a:cubicBezTo>
                    <a:pt x="37" y="3"/>
                    <a:pt x="36" y="3"/>
                    <a:pt x="35" y="3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5" y="0"/>
                    <a:pt x="55" y="0"/>
                    <a:pt x="55" y="0"/>
                  </a:cubicBezTo>
                  <a:lnTo>
                    <a:pt x="55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6"/>
            <p:cNvSpPr>
              <a:spLocks/>
            </p:cNvSpPr>
            <p:nvPr userDrawn="1"/>
          </p:nvSpPr>
          <p:spPr bwMode="auto">
            <a:xfrm>
              <a:off x="3457526" y="1452985"/>
              <a:ext cx="85725" cy="192088"/>
            </a:xfrm>
            <a:custGeom>
              <a:avLst/>
              <a:gdLst>
                <a:gd name="T0" fmla="*/ 23 w 23"/>
                <a:gd name="T1" fmla="*/ 51 h 51"/>
                <a:gd name="T2" fmla="*/ 0 w 23"/>
                <a:gd name="T3" fmla="*/ 51 h 51"/>
                <a:gd name="T4" fmla="*/ 0 w 23"/>
                <a:gd name="T5" fmla="*/ 49 h 51"/>
                <a:gd name="T6" fmla="*/ 3 w 23"/>
                <a:gd name="T7" fmla="*/ 49 h 51"/>
                <a:gd name="T8" fmla="*/ 6 w 23"/>
                <a:gd name="T9" fmla="*/ 48 h 51"/>
                <a:gd name="T10" fmla="*/ 8 w 23"/>
                <a:gd name="T11" fmla="*/ 47 h 51"/>
                <a:gd name="T12" fmla="*/ 8 w 23"/>
                <a:gd name="T13" fmla="*/ 45 h 51"/>
                <a:gd name="T14" fmla="*/ 8 w 23"/>
                <a:gd name="T15" fmla="*/ 8 h 51"/>
                <a:gd name="T16" fmla="*/ 8 w 23"/>
                <a:gd name="T17" fmla="*/ 6 h 51"/>
                <a:gd name="T18" fmla="*/ 6 w 23"/>
                <a:gd name="T19" fmla="*/ 4 h 51"/>
                <a:gd name="T20" fmla="*/ 3 w 23"/>
                <a:gd name="T21" fmla="*/ 3 h 51"/>
                <a:gd name="T22" fmla="*/ 0 w 23"/>
                <a:gd name="T23" fmla="*/ 3 h 51"/>
                <a:gd name="T24" fmla="*/ 0 w 23"/>
                <a:gd name="T25" fmla="*/ 0 h 51"/>
                <a:gd name="T26" fmla="*/ 23 w 23"/>
                <a:gd name="T27" fmla="*/ 0 h 51"/>
                <a:gd name="T28" fmla="*/ 23 w 23"/>
                <a:gd name="T29" fmla="*/ 3 h 51"/>
                <a:gd name="T30" fmla="*/ 21 w 23"/>
                <a:gd name="T31" fmla="*/ 3 h 51"/>
                <a:gd name="T32" fmla="*/ 18 w 23"/>
                <a:gd name="T33" fmla="*/ 4 h 51"/>
                <a:gd name="T34" fmla="*/ 16 w 23"/>
                <a:gd name="T35" fmla="*/ 5 h 51"/>
                <a:gd name="T36" fmla="*/ 16 w 23"/>
                <a:gd name="T37" fmla="*/ 7 h 51"/>
                <a:gd name="T38" fmla="*/ 16 w 23"/>
                <a:gd name="T39" fmla="*/ 44 h 51"/>
                <a:gd name="T40" fmla="*/ 16 w 23"/>
                <a:gd name="T41" fmla="*/ 46 h 51"/>
                <a:gd name="T42" fmla="*/ 18 w 23"/>
                <a:gd name="T43" fmla="*/ 48 h 51"/>
                <a:gd name="T44" fmla="*/ 20 w 23"/>
                <a:gd name="T45" fmla="*/ 48 h 51"/>
                <a:gd name="T46" fmla="*/ 23 w 23"/>
                <a:gd name="T47" fmla="*/ 49 h 51"/>
                <a:gd name="T48" fmla="*/ 23 w 23"/>
                <a:gd name="T4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" h="51">
                  <a:moveTo>
                    <a:pt x="23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" y="49"/>
                    <a:pt x="2" y="49"/>
                    <a:pt x="3" y="49"/>
                  </a:cubicBezTo>
                  <a:cubicBezTo>
                    <a:pt x="4" y="49"/>
                    <a:pt x="5" y="48"/>
                    <a:pt x="6" y="48"/>
                  </a:cubicBezTo>
                  <a:cubicBezTo>
                    <a:pt x="7" y="48"/>
                    <a:pt x="7" y="47"/>
                    <a:pt x="8" y="47"/>
                  </a:cubicBezTo>
                  <a:cubicBezTo>
                    <a:pt x="8" y="46"/>
                    <a:pt x="8" y="46"/>
                    <a:pt x="8" y="4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6"/>
                    <a:pt x="8" y="6"/>
                  </a:cubicBezTo>
                  <a:cubicBezTo>
                    <a:pt x="7" y="5"/>
                    <a:pt x="7" y="5"/>
                    <a:pt x="6" y="4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4"/>
                    <a:pt x="18" y="4"/>
                  </a:cubicBezTo>
                  <a:cubicBezTo>
                    <a:pt x="17" y="4"/>
                    <a:pt x="16" y="5"/>
                    <a:pt x="16" y="5"/>
                  </a:cubicBezTo>
                  <a:cubicBezTo>
                    <a:pt x="16" y="6"/>
                    <a:pt x="16" y="7"/>
                    <a:pt x="16" y="7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45"/>
                    <a:pt x="16" y="46"/>
                    <a:pt x="16" y="46"/>
                  </a:cubicBezTo>
                  <a:cubicBezTo>
                    <a:pt x="17" y="47"/>
                    <a:pt x="17" y="47"/>
                    <a:pt x="18" y="48"/>
                  </a:cubicBezTo>
                  <a:cubicBezTo>
                    <a:pt x="19" y="48"/>
                    <a:pt x="19" y="48"/>
                    <a:pt x="20" y="48"/>
                  </a:cubicBezTo>
                  <a:cubicBezTo>
                    <a:pt x="22" y="49"/>
                    <a:pt x="23" y="49"/>
                    <a:pt x="23" y="49"/>
                  </a:cubicBezTo>
                  <a:lnTo>
                    <a:pt x="23" y="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7"/>
            <p:cNvSpPr>
              <a:spLocks/>
            </p:cNvSpPr>
            <p:nvPr userDrawn="1"/>
          </p:nvSpPr>
          <p:spPr bwMode="auto">
            <a:xfrm>
              <a:off x="3551189" y="1452985"/>
              <a:ext cx="195263" cy="196850"/>
            </a:xfrm>
            <a:custGeom>
              <a:avLst/>
              <a:gdLst>
                <a:gd name="T0" fmla="*/ 52 w 52"/>
                <a:gd name="T1" fmla="*/ 3 h 52"/>
                <a:gd name="T2" fmla="*/ 50 w 52"/>
                <a:gd name="T3" fmla="*/ 3 h 52"/>
                <a:gd name="T4" fmla="*/ 48 w 52"/>
                <a:gd name="T5" fmla="*/ 4 h 52"/>
                <a:gd name="T6" fmla="*/ 46 w 52"/>
                <a:gd name="T7" fmla="*/ 6 h 52"/>
                <a:gd name="T8" fmla="*/ 44 w 52"/>
                <a:gd name="T9" fmla="*/ 9 h 52"/>
                <a:gd name="T10" fmla="*/ 37 w 52"/>
                <a:gd name="T11" fmla="*/ 27 h 52"/>
                <a:gd name="T12" fmla="*/ 27 w 52"/>
                <a:gd name="T13" fmla="*/ 52 h 52"/>
                <a:gd name="T14" fmla="*/ 24 w 52"/>
                <a:gd name="T15" fmla="*/ 52 h 52"/>
                <a:gd name="T16" fmla="*/ 14 w 52"/>
                <a:gd name="T17" fmla="*/ 25 h 52"/>
                <a:gd name="T18" fmla="*/ 8 w 52"/>
                <a:gd name="T19" fmla="*/ 8 h 52"/>
                <a:gd name="T20" fmla="*/ 7 w 52"/>
                <a:gd name="T21" fmla="*/ 6 h 52"/>
                <a:gd name="T22" fmla="*/ 5 w 52"/>
                <a:gd name="T23" fmla="*/ 4 h 52"/>
                <a:gd name="T24" fmla="*/ 2 w 52"/>
                <a:gd name="T25" fmla="*/ 3 h 52"/>
                <a:gd name="T26" fmla="*/ 0 w 52"/>
                <a:gd name="T27" fmla="*/ 3 h 52"/>
                <a:gd name="T28" fmla="*/ 0 w 52"/>
                <a:gd name="T29" fmla="*/ 0 h 52"/>
                <a:gd name="T30" fmla="*/ 21 w 52"/>
                <a:gd name="T31" fmla="*/ 0 h 52"/>
                <a:gd name="T32" fmla="*/ 21 w 52"/>
                <a:gd name="T33" fmla="*/ 3 h 52"/>
                <a:gd name="T34" fmla="*/ 17 w 52"/>
                <a:gd name="T35" fmla="*/ 4 h 52"/>
                <a:gd name="T36" fmla="*/ 15 w 52"/>
                <a:gd name="T37" fmla="*/ 5 h 52"/>
                <a:gd name="T38" fmla="*/ 15 w 52"/>
                <a:gd name="T39" fmla="*/ 6 h 52"/>
                <a:gd name="T40" fmla="*/ 15 w 52"/>
                <a:gd name="T41" fmla="*/ 7 h 52"/>
                <a:gd name="T42" fmla="*/ 20 w 52"/>
                <a:gd name="T43" fmla="*/ 18 h 52"/>
                <a:gd name="T44" fmla="*/ 28 w 52"/>
                <a:gd name="T45" fmla="*/ 41 h 52"/>
                <a:gd name="T46" fmla="*/ 34 w 52"/>
                <a:gd name="T47" fmla="*/ 25 h 52"/>
                <a:gd name="T48" fmla="*/ 39 w 52"/>
                <a:gd name="T49" fmla="*/ 13 h 52"/>
                <a:gd name="T50" fmla="*/ 41 w 52"/>
                <a:gd name="T51" fmla="*/ 8 h 52"/>
                <a:gd name="T52" fmla="*/ 41 w 52"/>
                <a:gd name="T53" fmla="*/ 6 h 52"/>
                <a:gd name="T54" fmla="*/ 40 w 52"/>
                <a:gd name="T55" fmla="*/ 5 h 52"/>
                <a:gd name="T56" fmla="*/ 38 w 52"/>
                <a:gd name="T57" fmla="*/ 4 h 52"/>
                <a:gd name="T58" fmla="*/ 36 w 52"/>
                <a:gd name="T59" fmla="*/ 3 h 52"/>
                <a:gd name="T60" fmla="*/ 33 w 52"/>
                <a:gd name="T61" fmla="*/ 3 h 52"/>
                <a:gd name="T62" fmla="*/ 33 w 52"/>
                <a:gd name="T63" fmla="*/ 0 h 52"/>
                <a:gd name="T64" fmla="*/ 52 w 52"/>
                <a:gd name="T65" fmla="*/ 0 h 52"/>
                <a:gd name="T66" fmla="*/ 52 w 52"/>
                <a:gd name="T67" fmla="*/ 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52">
                  <a:moveTo>
                    <a:pt x="52" y="3"/>
                  </a:moveTo>
                  <a:cubicBezTo>
                    <a:pt x="52" y="3"/>
                    <a:pt x="51" y="3"/>
                    <a:pt x="50" y="3"/>
                  </a:cubicBezTo>
                  <a:cubicBezTo>
                    <a:pt x="49" y="4"/>
                    <a:pt x="48" y="4"/>
                    <a:pt x="48" y="4"/>
                  </a:cubicBezTo>
                  <a:cubicBezTo>
                    <a:pt x="47" y="5"/>
                    <a:pt x="46" y="6"/>
                    <a:pt x="46" y="6"/>
                  </a:cubicBezTo>
                  <a:cubicBezTo>
                    <a:pt x="45" y="7"/>
                    <a:pt x="45" y="8"/>
                    <a:pt x="44" y="9"/>
                  </a:cubicBezTo>
                  <a:cubicBezTo>
                    <a:pt x="43" y="13"/>
                    <a:pt x="40" y="19"/>
                    <a:pt x="37" y="27"/>
                  </a:cubicBezTo>
                  <a:cubicBezTo>
                    <a:pt x="34" y="35"/>
                    <a:pt x="31" y="43"/>
                    <a:pt x="27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1" y="43"/>
                    <a:pt x="17" y="34"/>
                    <a:pt x="14" y="25"/>
                  </a:cubicBezTo>
                  <a:cubicBezTo>
                    <a:pt x="11" y="17"/>
                    <a:pt x="9" y="11"/>
                    <a:pt x="8" y="8"/>
                  </a:cubicBezTo>
                  <a:cubicBezTo>
                    <a:pt x="7" y="7"/>
                    <a:pt x="7" y="6"/>
                    <a:pt x="7" y="6"/>
                  </a:cubicBezTo>
                  <a:cubicBezTo>
                    <a:pt x="6" y="5"/>
                    <a:pt x="5" y="5"/>
                    <a:pt x="5" y="4"/>
                  </a:cubicBezTo>
                  <a:cubicBezTo>
                    <a:pt x="4" y="4"/>
                    <a:pt x="3" y="4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0" y="3"/>
                    <a:pt x="18" y="3"/>
                    <a:pt x="17" y="4"/>
                  </a:cubicBezTo>
                  <a:cubicBezTo>
                    <a:pt x="16" y="4"/>
                    <a:pt x="15" y="4"/>
                    <a:pt x="15" y="5"/>
                  </a:cubicBezTo>
                  <a:cubicBezTo>
                    <a:pt x="15" y="5"/>
                    <a:pt x="15" y="6"/>
                    <a:pt x="15" y="6"/>
                  </a:cubicBezTo>
                  <a:cubicBezTo>
                    <a:pt x="15" y="6"/>
                    <a:pt x="15" y="7"/>
                    <a:pt x="15" y="7"/>
                  </a:cubicBezTo>
                  <a:cubicBezTo>
                    <a:pt x="16" y="9"/>
                    <a:pt x="18" y="13"/>
                    <a:pt x="20" y="18"/>
                  </a:cubicBezTo>
                  <a:cubicBezTo>
                    <a:pt x="22" y="24"/>
                    <a:pt x="24" y="31"/>
                    <a:pt x="28" y="41"/>
                  </a:cubicBezTo>
                  <a:cubicBezTo>
                    <a:pt x="30" y="36"/>
                    <a:pt x="32" y="31"/>
                    <a:pt x="34" y="25"/>
                  </a:cubicBezTo>
                  <a:cubicBezTo>
                    <a:pt x="37" y="19"/>
                    <a:pt x="38" y="15"/>
                    <a:pt x="39" y="13"/>
                  </a:cubicBezTo>
                  <a:cubicBezTo>
                    <a:pt x="40" y="11"/>
                    <a:pt x="40" y="9"/>
                    <a:pt x="41" y="8"/>
                  </a:cubicBezTo>
                  <a:cubicBezTo>
                    <a:pt x="41" y="7"/>
                    <a:pt x="41" y="7"/>
                    <a:pt x="41" y="6"/>
                  </a:cubicBezTo>
                  <a:cubicBezTo>
                    <a:pt x="41" y="6"/>
                    <a:pt x="40" y="5"/>
                    <a:pt x="40" y="5"/>
                  </a:cubicBezTo>
                  <a:cubicBezTo>
                    <a:pt x="40" y="4"/>
                    <a:pt x="39" y="4"/>
                    <a:pt x="38" y="4"/>
                  </a:cubicBezTo>
                  <a:cubicBezTo>
                    <a:pt x="37" y="4"/>
                    <a:pt x="36" y="3"/>
                    <a:pt x="36" y="3"/>
                  </a:cubicBezTo>
                  <a:cubicBezTo>
                    <a:pt x="35" y="3"/>
                    <a:pt x="34" y="3"/>
                    <a:pt x="33" y="3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52" y="0"/>
                    <a:pt x="52" y="0"/>
                    <a:pt x="52" y="0"/>
                  </a:cubicBezTo>
                  <a:lnTo>
                    <a:pt x="52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8"/>
            <p:cNvSpPr>
              <a:spLocks/>
            </p:cNvSpPr>
            <p:nvPr userDrawn="1"/>
          </p:nvSpPr>
          <p:spPr bwMode="auto">
            <a:xfrm>
              <a:off x="3754389" y="1452985"/>
              <a:ext cx="161925" cy="192088"/>
            </a:xfrm>
            <a:custGeom>
              <a:avLst/>
              <a:gdLst>
                <a:gd name="T0" fmla="*/ 43 w 43"/>
                <a:gd name="T1" fmla="*/ 36 h 51"/>
                <a:gd name="T2" fmla="*/ 42 w 43"/>
                <a:gd name="T3" fmla="*/ 51 h 51"/>
                <a:gd name="T4" fmla="*/ 0 w 43"/>
                <a:gd name="T5" fmla="*/ 51 h 51"/>
                <a:gd name="T6" fmla="*/ 0 w 43"/>
                <a:gd name="T7" fmla="*/ 49 h 51"/>
                <a:gd name="T8" fmla="*/ 3 w 43"/>
                <a:gd name="T9" fmla="*/ 49 h 51"/>
                <a:gd name="T10" fmla="*/ 5 w 43"/>
                <a:gd name="T11" fmla="*/ 48 h 51"/>
                <a:gd name="T12" fmla="*/ 6 w 43"/>
                <a:gd name="T13" fmla="*/ 47 h 51"/>
                <a:gd name="T14" fmla="*/ 7 w 43"/>
                <a:gd name="T15" fmla="*/ 44 h 51"/>
                <a:gd name="T16" fmla="*/ 7 w 43"/>
                <a:gd name="T17" fmla="*/ 8 h 51"/>
                <a:gd name="T18" fmla="*/ 7 w 43"/>
                <a:gd name="T19" fmla="*/ 6 h 51"/>
                <a:gd name="T20" fmla="*/ 5 w 43"/>
                <a:gd name="T21" fmla="*/ 4 h 51"/>
                <a:gd name="T22" fmla="*/ 2 w 43"/>
                <a:gd name="T23" fmla="*/ 3 h 51"/>
                <a:gd name="T24" fmla="*/ 0 w 43"/>
                <a:gd name="T25" fmla="*/ 3 h 51"/>
                <a:gd name="T26" fmla="*/ 0 w 43"/>
                <a:gd name="T27" fmla="*/ 0 h 51"/>
                <a:gd name="T28" fmla="*/ 39 w 43"/>
                <a:gd name="T29" fmla="*/ 0 h 51"/>
                <a:gd name="T30" fmla="*/ 39 w 43"/>
                <a:gd name="T31" fmla="*/ 13 h 51"/>
                <a:gd name="T32" fmla="*/ 36 w 43"/>
                <a:gd name="T33" fmla="*/ 13 h 51"/>
                <a:gd name="T34" fmla="*/ 33 w 43"/>
                <a:gd name="T35" fmla="*/ 7 h 51"/>
                <a:gd name="T36" fmla="*/ 29 w 43"/>
                <a:gd name="T37" fmla="*/ 4 h 51"/>
                <a:gd name="T38" fmla="*/ 26 w 43"/>
                <a:gd name="T39" fmla="*/ 4 h 51"/>
                <a:gd name="T40" fmla="*/ 23 w 43"/>
                <a:gd name="T41" fmla="*/ 3 h 51"/>
                <a:gd name="T42" fmla="*/ 15 w 43"/>
                <a:gd name="T43" fmla="*/ 3 h 51"/>
                <a:gd name="T44" fmla="*/ 15 w 43"/>
                <a:gd name="T45" fmla="*/ 24 h 51"/>
                <a:gd name="T46" fmla="*/ 20 w 43"/>
                <a:gd name="T47" fmla="*/ 24 h 51"/>
                <a:gd name="T48" fmla="*/ 24 w 43"/>
                <a:gd name="T49" fmla="*/ 23 h 51"/>
                <a:gd name="T50" fmla="*/ 27 w 43"/>
                <a:gd name="T51" fmla="*/ 21 h 51"/>
                <a:gd name="T52" fmla="*/ 28 w 43"/>
                <a:gd name="T53" fmla="*/ 19 h 51"/>
                <a:gd name="T54" fmla="*/ 29 w 43"/>
                <a:gd name="T55" fmla="*/ 15 h 51"/>
                <a:gd name="T56" fmla="*/ 31 w 43"/>
                <a:gd name="T57" fmla="*/ 15 h 51"/>
                <a:gd name="T58" fmla="*/ 31 w 43"/>
                <a:gd name="T59" fmla="*/ 35 h 51"/>
                <a:gd name="T60" fmla="*/ 29 w 43"/>
                <a:gd name="T61" fmla="*/ 35 h 51"/>
                <a:gd name="T62" fmla="*/ 28 w 43"/>
                <a:gd name="T63" fmla="*/ 32 h 51"/>
                <a:gd name="T64" fmla="*/ 27 w 43"/>
                <a:gd name="T65" fmla="*/ 29 h 51"/>
                <a:gd name="T66" fmla="*/ 24 w 43"/>
                <a:gd name="T67" fmla="*/ 27 h 51"/>
                <a:gd name="T68" fmla="*/ 20 w 43"/>
                <a:gd name="T69" fmla="*/ 27 h 51"/>
                <a:gd name="T70" fmla="*/ 15 w 43"/>
                <a:gd name="T71" fmla="*/ 27 h 51"/>
                <a:gd name="T72" fmla="*/ 15 w 43"/>
                <a:gd name="T73" fmla="*/ 42 h 51"/>
                <a:gd name="T74" fmla="*/ 15 w 43"/>
                <a:gd name="T75" fmla="*/ 45 h 51"/>
                <a:gd name="T76" fmla="*/ 16 w 43"/>
                <a:gd name="T77" fmla="*/ 47 h 51"/>
                <a:gd name="T78" fmla="*/ 19 w 43"/>
                <a:gd name="T79" fmla="*/ 48 h 51"/>
                <a:gd name="T80" fmla="*/ 23 w 43"/>
                <a:gd name="T81" fmla="*/ 48 h 51"/>
                <a:gd name="T82" fmla="*/ 26 w 43"/>
                <a:gd name="T83" fmla="*/ 48 h 51"/>
                <a:gd name="T84" fmla="*/ 30 w 43"/>
                <a:gd name="T85" fmla="*/ 48 h 51"/>
                <a:gd name="T86" fmla="*/ 32 w 43"/>
                <a:gd name="T87" fmla="*/ 48 h 51"/>
                <a:gd name="T88" fmla="*/ 34 w 43"/>
                <a:gd name="T89" fmla="*/ 47 h 51"/>
                <a:gd name="T90" fmla="*/ 38 w 43"/>
                <a:gd name="T91" fmla="*/ 42 h 51"/>
                <a:gd name="T92" fmla="*/ 40 w 43"/>
                <a:gd name="T93" fmla="*/ 36 h 51"/>
                <a:gd name="T94" fmla="*/ 43 w 43"/>
                <a:gd name="T95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" h="51">
                  <a:moveTo>
                    <a:pt x="43" y="36"/>
                  </a:moveTo>
                  <a:cubicBezTo>
                    <a:pt x="42" y="51"/>
                    <a:pt x="42" y="51"/>
                    <a:pt x="42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9"/>
                    <a:pt x="1" y="49"/>
                    <a:pt x="3" y="49"/>
                  </a:cubicBezTo>
                  <a:cubicBezTo>
                    <a:pt x="4" y="48"/>
                    <a:pt x="5" y="48"/>
                    <a:pt x="5" y="48"/>
                  </a:cubicBezTo>
                  <a:cubicBezTo>
                    <a:pt x="6" y="48"/>
                    <a:pt x="6" y="47"/>
                    <a:pt x="6" y="47"/>
                  </a:cubicBezTo>
                  <a:cubicBezTo>
                    <a:pt x="7" y="46"/>
                    <a:pt x="7" y="45"/>
                    <a:pt x="7" y="44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6"/>
                    <a:pt x="7" y="6"/>
                  </a:cubicBezTo>
                  <a:cubicBezTo>
                    <a:pt x="6" y="5"/>
                    <a:pt x="6" y="5"/>
                    <a:pt x="5" y="4"/>
                  </a:cubicBezTo>
                  <a:cubicBezTo>
                    <a:pt x="4" y="4"/>
                    <a:pt x="3" y="4"/>
                    <a:pt x="2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1"/>
                    <a:pt x="35" y="9"/>
                    <a:pt x="33" y="7"/>
                  </a:cubicBezTo>
                  <a:cubicBezTo>
                    <a:pt x="32" y="5"/>
                    <a:pt x="30" y="4"/>
                    <a:pt x="29" y="4"/>
                  </a:cubicBezTo>
                  <a:cubicBezTo>
                    <a:pt x="28" y="4"/>
                    <a:pt x="27" y="4"/>
                    <a:pt x="26" y="4"/>
                  </a:cubicBezTo>
                  <a:cubicBezTo>
                    <a:pt x="25" y="3"/>
                    <a:pt x="24" y="3"/>
                    <a:pt x="23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2" y="24"/>
                    <a:pt x="23" y="23"/>
                    <a:pt x="24" y="23"/>
                  </a:cubicBezTo>
                  <a:cubicBezTo>
                    <a:pt x="25" y="23"/>
                    <a:pt x="26" y="22"/>
                    <a:pt x="27" y="21"/>
                  </a:cubicBezTo>
                  <a:cubicBezTo>
                    <a:pt x="27" y="21"/>
                    <a:pt x="28" y="20"/>
                    <a:pt x="28" y="19"/>
                  </a:cubicBezTo>
                  <a:cubicBezTo>
                    <a:pt x="28" y="17"/>
                    <a:pt x="28" y="16"/>
                    <a:pt x="29" y="15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4"/>
                    <a:pt x="28" y="33"/>
                    <a:pt x="28" y="32"/>
                  </a:cubicBezTo>
                  <a:cubicBezTo>
                    <a:pt x="27" y="30"/>
                    <a:pt x="27" y="29"/>
                    <a:pt x="27" y="29"/>
                  </a:cubicBezTo>
                  <a:cubicBezTo>
                    <a:pt x="26" y="28"/>
                    <a:pt x="25" y="27"/>
                    <a:pt x="24" y="27"/>
                  </a:cubicBezTo>
                  <a:cubicBezTo>
                    <a:pt x="23" y="27"/>
                    <a:pt x="22" y="27"/>
                    <a:pt x="20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3"/>
                    <a:pt x="15" y="44"/>
                    <a:pt x="15" y="45"/>
                  </a:cubicBezTo>
                  <a:cubicBezTo>
                    <a:pt x="15" y="46"/>
                    <a:pt x="16" y="47"/>
                    <a:pt x="16" y="47"/>
                  </a:cubicBezTo>
                  <a:cubicBezTo>
                    <a:pt x="17" y="48"/>
                    <a:pt x="18" y="48"/>
                    <a:pt x="19" y="48"/>
                  </a:cubicBezTo>
                  <a:cubicBezTo>
                    <a:pt x="20" y="48"/>
                    <a:pt x="21" y="48"/>
                    <a:pt x="23" y="48"/>
                  </a:cubicBezTo>
                  <a:cubicBezTo>
                    <a:pt x="24" y="48"/>
                    <a:pt x="25" y="48"/>
                    <a:pt x="26" y="48"/>
                  </a:cubicBezTo>
                  <a:cubicBezTo>
                    <a:pt x="28" y="48"/>
                    <a:pt x="29" y="48"/>
                    <a:pt x="30" y="48"/>
                  </a:cubicBezTo>
                  <a:cubicBezTo>
                    <a:pt x="31" y="48"/>
                    <a:pt x="31" y="48"/>
                    <a:pt x="32" y="48"/>
                  </a:cubicBezTo>
                  <a:cubicBezTo>
                    <a:pt x="33" y="48"/>
                    <a:pt x="34" y="47"/>
                    <a:pt x="34" y="47"/>
                  </a:cubicBezTo>
                  <a:cubicBezTo>
                    <a:pt x="36" y="46"/>
                    <a:pt x="37" y="44"/>
                    <a:pt x="38" y="42"/>
                  </a:cubicBezTo>
                  <a:cubicBezTo>
                    <a:pt x="39" y="39"/>
                    <a:pt x="40" y="38"/>
                    <a:pt x="40" y="36"/>
                  </a:cubicBezTo>
                  <a:lnTo>
                    <a:pt x="43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9"/>
            <p:cNvSpPr>
              <a:spLocks noEditPoints="1"/>
            </p:cNvSpPr>
            <p:nvPr userDrawn="1"/>
          </p:nvSpPr>
          <p:spPr bwMode="auto">
            <a:xfrm>
              <a:off x="3935364" y="1452985"/>
              <a:ext cx="187325" cy="192088"/>
            </a:xfrm>
            <a:custGeom>
              <a:avLst/>
              <a:gdLst>
                <a:gd name="T0" fmla="*/ 50 w 50"/>
                <a:gd name="T1" fmla="*/ 51 h 51"/>
                <a:gd name="T2" fmla="*/ 36 w 50"/>
                <a:gd name="T3" fmla="*/ 51 h 51"/>
                <a:gd name="T4" fmla="*/ 28 w 50"/>
                <a:gd name="T5" fmla="*/ 39 h 51"/>
                <a:gd name="T6" fmla="*/ 20 w 50"/>
                <a:gd name="T7" fmla="*/ 28 h 51"/>
                <a:gd name="T8" fmla="*/ 15 w 50"/>
                <a:gd name="T9" fmla="*/ 28 h 51"/>
                <a:gd name="T10" fmla="*/ 15 w 50"/>
                <a:gd name="T11" fmla="*/ 44 h 51"/>
                <a:gd name="T12" fmla="*/ 15 w 50"/>
                <a:gd name="T13" fmla="*/ 47 h 51"/>
                <a:gd name="T14" fmla="*/ 17 w 50"/>
                <a:gd name="T15" fmla="*/ 48 h 51"/>
                <a:gd name="T16" fmla="*/ 19 w 50"/>
                <a:gd name="T17" fmla="*/ 49 h 51"/>
                <a:gd name="T18" fmla="*/ 22 w 50"/>
                <a:gd name="T19" fmla="*/ 49 h 51"/>
                <a:gd name="T20" fmla="*/ 22 w 50"/>
                <a:gd name="T21" fmla="*/ 51 h 51"/>
                <a:gd name="T22" fmla="*/ 0 w 50"/>
                <a:gd name="T23" fmla="*/ 51 h 51"/>
                <a:gd name="T24" fmla="*/ 0 w 50"/>
                <a:gd name="T25" fmla="*/ 49 h 51"/>
                <a:gd name="T26" fmla="*/ 3 w 50"/>
                <a:gd name="T27" fmla="*/ 49 h 51"/>
                <a:gd name="T28" fmla="*/ 5 w 50"/>
                <a:gd name="T29" fmla="*/ 48 h 51"/>
                <a:gd name="T30" fmla="*/ 6 w 50"/>
                <a:gd name="T31" fmla="*/ 47 h 51"/>
                <a:gd name="T32" fmla="*/ 7 w 50"/>
                <a:gd name="T33" fmla="*/ 44 h 51"/>
                <a:gd name="T34" fmla="*/ 7 w 50"/>
                <a:gd name="T35" fmla="*/ 8 h 51"/>
                <a:gd name="T36" fmla="*/ 7 w 50"/>
                <a:gd name="T37" fmla="*/ 5 h 51"/>
                <a:gd name="T38" fmla="*/ 5 w 50"/>
                <a:gd name="T39" fmla="*/ 4 h 51"/>
                <a:gd name="T40" fmla="*/ 3 w 50"/>
                <a:gd name="T41" fmla="*/ 3 h 51"/>
                <a:gd name="T42" fmla="*/ 0 w 50"/>
                <a:gd name="T43" fmla="*/ 3 h 51"/>
                <a:gd name="T44" fmla="*/ 0 w 50"/>
                <a:gd name="T45" fmla="*/ 0 h 51"/>
                <a:gd name="T46" fmla="*/ 24 w 50"/>
                <a:gd name="T47" fmla="*/ 0 h 51"/>
                <a:gd name="T48" fmla="*/ 30 w 50"/>
                <a:gd name="T49" fmla="*/ 1 h 51"/>
                <a:gd name="T50" fmla="*/ 35 w 50"/>
                <a:gd name="T51" fmla="*/ 3 h 51"/>
                <a:gd name="T52" fmla="*/ 38 w 50"/>
                <a:gd name="T53" fmla="*/ 7 h 51"/>
                <a:gd name="T54" fmla="*/ 40 w 50"/>
                <a:gd name="T55" fmla="*/ 13 h 51"/>
                <a:gd name="T56" fmla="*/ 39 w 50"/>
                <a:gd name="T57" fmla="*/ 18 h 51"/>
                <a:gd name="T58" fmla="*/ 36 w 50"/>
                <a:gd name="T59" fmla="*/ 22 h 51"/>
                <a:gd name="T60" fmla="*/ 32 w 50"/>
                <a:gd name="T61" fmla="*/ 24 h 51"/>
                <a:gd name="T62" fmla="*/ 27 w 50"/>
                <a:gd name="T63" fmla="*/ 26 h 51"/>
                <a:gd name="T64" fmla="*/ 34 w 50"/>
                <a:gd name="T65" fmla="*/ 35 h 51"/>
                <a:gd name="T66" fmla="*/ 40 w 50"/>
                <a:gd name="T67" fmla="*/ 43 h 51"/>
                <a:gd name="T68" fmla="*/ 43 w 50"/>
                <a:gd name="T69" fmla="*/ 46 h 51"/>
                <a:gd name="T70" fmla="*/ 45 w 50"/>
                <a:gd name="T71" fmla="*/ 48 h 51"/>
                <a:gd name="T72" fmla="*/ 47 w 50"/>
                <a:gd name="T73" fmla="*/ 49 h 51"/>
                <a:gd name="T74" fmla="*/ 50 w 50"/>
                <a:gd name="T75" fmla="*/ 49 h 51"/>
                <a:gd name="T76" fmla="*/ 50 w 50"/>
                <a:gd name="T77" fmla="*/ 51 h 51"/>
                <a:gd name="T78" fmla="*/ 31 w 50"/>
                <a:gd name="T79" fmla="*/ 13 h 51"/>
                <a:gd name="T80" fmla="*/ 28 w 50"/>
                <a:gd name="T81" fmla="*/ 6 h 51"/>
                <a:gd name="T82" fmla="*/ 21 w 50"/>
                <a:gd name="T83" fmla="*/ 3 h 51"/>
                <a:gd name="T84" fmla="*/ 15 w 50"/>
                <a:gd name="T85" fmla="*/ 3 h 51"/>
                <a:gd name="T86" fmla="*/ 15 w 50"/>
                <a:gd name="T87" fmla="*/ 25 h 51"/>
                <a:gd name="T88" fmla="*/ 19 w 50"/>
                <a:gd name="T89" fmla="*/ 25 h 51"/>
                <a:gd name="T90" fmla="*/ 28 w 50"/>
                <a:gd name="T91" fmla="*/ 22 h 51"/>
                <a:gd name="T92" fmla="*/ 31 w 50"/>
                <a:gd name="T93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" h="51">
                  <a:moveTo>
                    <a:pt x="50" y="51"/>
                  </a:moveTo>
                  <a:cubicBezTo>
                    <a:pt x="36" y="51"/>
                    <a:pt x="36" y="51"/>
                    <a:pt x="36" y="51"/>
                  </a:cubicBezTo>
                  <a:cubicBezTo>
                    <a:pt x="33" y="47"/>
                    <a:pt x="30" y="43"/>
                    <a:pt x="28" y="39"/>
                  </a:cubicBezTo>
                  <a:cubicBezTo>
                    <a:pt x="25" y="36"/>
                    <a:pt x="23" y="32"/>
                    <a:pt x="20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5"/>
                    <a:pt x="15" y="46"/>
                    <a:pt x="15" y="47"/>
                  </a:cubicBezTo>
                  <a:cubicBezTo>
                    <a:pt x="15" y="47"/>
                    <a:pt x="16" y="48"/>
                    <a:pt x="17" y="48"/>
                  </a:cubicBezTo>
                  <a:cubicBezTo>
                    <a:pt x="17" y="48"/>
                    <a:pt x="18" y="48"/>
                    <a:pt x="19" y="49"/>
                  </a:cubicBezTo>
                  <a:cubicBezTo>
                    <a:pt x="20" y="49"/>
                    <a:pt x="21" y="49"/>
                    <a:pt x="22" y="49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" y="49"/>
                    <a:pt x="2" y="49"/>
                    <a:pt x="3" y="49"/>
                  </a:cubicBezTo>
                  <a:cubicBezTo>
                    <a:pt x="4" y="48"/>
                    <a:pt x="4" y="48"/>
                    <a:pt x="5" y="48"/>
                  </a:cubicBezTo>
                  <a:cubicBezTo>
                    <a:pt x="6" y="48"/>
                    <a:pt x="6" y="47"/>
                    <a:pt x="6" y="47"/>
                  </a:cubicBezTo>
                  <a:cubicBezTo>
                    <a:pt x="7" y="46"/>
                    <a:pt x="7" y="45"/>
                    <a:pt x="7" y="44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6" y="5"/>
                    <a:pt x="6" y="4"/>
                    <a:pt x="5" y="4"/>
                  </a:cubicBezTo>
                  <a:cubicBezTo>
                    <a:pt x="4" y="4"/>
                    <a:pt x="4" y="4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1"/>
                    <a:pt x="30" y="1"/>
                  </a:cubicBezTo>
                  <a:cubicBezTo>
                    <a:pt x="32" y="2"/>
                    <a:pt x="33" y="2"/>
                    <a:pt x="35" y="3"/>
                  </a:cubicBezTo>
                  <a:cubicBezTo>
                    <a:pt x="36" y="4"/>
                    <a:pt x="38" y="6"/>
                    <a:pt x="38" y="7"/>
                  </a:cubicBezTo>
                  <a:cubicBezTo>
                    <a:pt x="39" y="9"/>
                    <a:pt x="40" y="10"/>
                    <a:pt x="40" y="13"/>
                  </a:cubicBezTo>
                  <a:cubicBezTo>
                    <a:pt x="40" y="15"/>
                    <a:pt x="39" y="16"/>
                    <a:pt x="39" y="18"/>
                  </a:cubicBezTo>
                  <a:cubicBezTo>
                    <a:pt x="38" y="19"/>
                    <a:pt x="37" y="21"/>
                    <a:pt x="36" y="22"/>
                  </a:cubicBezTo>
                  <a:cubicBezTo>
                    <a:pt x="35" y="23"/>
                    <a:pt x="34" y="24"/>
                    <a:pt x="32" y="24"/>
                  </a:cubicBezTo>
                  <a:cubicBezTo>
                    <a:pt x="31" y="25"/>
                    <a:pt x="29" y="26"/>
                    <a:pt x="27" y="26"/>
                  </a:cubicBezTo>
                  <a:cubicBezTo>
                    <a:pt x="30" y="30"/>
                    <a:pt x="32" y="32"/>
                    <a:pt x="34" y="35"/>
                  </a:cubicBezTo>
                  <a:cubicBezTo>
                    <a:pt x="35" y="37"/>
                    <a:pt x="37" y="40"/>
                    <a:pt x="40" y="43"/>
                  </a:cubicBezTo>
                  <a:cubicBezTo>
                    <a:pt x="41" y="44"/>
                    <a:pt x="42" y="46"/>
                    <a:pt x="43" y="46"/>
                  </a:cubicBezTo>
                  <a:cubicBezTo>
                    <a:pt x="43" y="47"/>
                    <a:pt x="44" y="47"/>
                    <a:pt x="45" y="48"/>
                  </a:cubicBezTo>
                  <a:cubicBezTo>
                    <a:pt x="46" y="48"/>
                    <a:pt x="47" y="48"/>
                    <a:pt x="47" y="49"/>
                  </a:cubicBezTo>
                  <a:cubicBezTo>
                    <a:pt x="48" y="49"/>
                    <a:pt x="49" y="49"/>
                    <a:pt x="50" y="49"/>
                  </a:cubicBezTo>
                  <a:lnTo>
                    <a:pt x="50" y="51"/>
                  </a:lnTo>
                  <a:close/>
                  <a:moveTo>
                    <a:pt x="31" y="13"/>
                  </a:moveTo>
                  <a:cubicBezTo>
                    <a:pt x="31" y="10"/>
                    <a:pt x="30" y="8"/>
                    <a:pt x="28" y="6"/>
                  </a:cubicBezTo>
                  <a:cubicBezTo>
                    <a:pt x="26" y="4"/>
                    <a:pt x="24" y="3"/>
                    <a:pt x="21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3" y="25"/>
                    <a:pt x="25" y="24"/>
                    <a:pt x="28" y="22"/>
                  </a:cubicBezTo>
                  <a:cubicBezTo>
                    <a:pt x="30" y="20"/>
                    <a:pt x="31" y="17"/>
                    <a:pt x="31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0"/>
            <p:cNvSpPr>
              <a:spLocks/>
            </p:cNvSpPr>
            <p:nvPr userDrawn="1"/>
          </p:nvSpPr>
          <p:spPr bwMode="auto">
            <a:xfrm>
              <a:off x="4130626" y="1449810"/>
              <a:ext cx="131763" cy="203200"/>
            </a:xfrm>
            <a:custGeom>
              <a:avLst/>
              <a:gdLst>
                <a:gd name="T0" fmla="*/ 31 w 35"/>
                <a:gd name="T1" fmla="*/ 29 h 54"/>
                <a:gd name="T2" fmla="*/ 34 w 35"/>
                <a:gd name="T3" fmla="*/ 33 h 54"/>
                <a:gd name="T4" fmla="*/ 35 w 35"/>
                <a:gd name="T5" fmla="*/ 38 h 54"/>
                <a:gd name="T6" fmla="*/ 30 w 35"/>
                <a:gd name="T7" fmla="*/ 49 h 54"/>
                <a:gd name="T8" fmla="*/ 17 w 35"/>
                <a:gd name="T9" fmla="*/ 54 h 54"/>
                <a:gd name="T10" fmla="*/ 10 w 35"/>
                <a:gd name="T11" fmla="*/ 52 h 54"/>
                <a:gd name="T12" fmla="*/ 5 w 35"/>
                <a:gd name="T13" fmla="*/ 50 h 54"/>
                <a:gd name="T14" fmla="*/ 3 w 35"/>
                <a:gd name="T15" fmla="*/ 52 h 54"/>
                <a:gd name="T16" fmla="*/ 0 w 35"/>
                <a:gd name="T17" fmla="*/ 52 h 54"/>
                <a:gd name="T18" fmla="*/ 0 w 35"/>
                <a:gd name="T19" fmla="*/ 35 h 54"/>
                <a:gd name="T20" fmla="*/ 2 w 35"/>
                <a:gd name="T21" fmla="*/ 35 h 54"/>
                <a:gd name="T22" fmla="*/ 5 w 35"/>
                <a:gd name="T23" fmla="*/ 41 h 54"/>
                <a:gd name="T24" fmla="*/ 8 w 35"/>
                <a:gd name="T25" fmla="*/ 46 h 54"/>
                <a:gd name="T26" fmla="*/ 12 w 35"/>
                <a:gd name="T27" fmla="*/ 49 h 54"/>
                <a:gd name="T28" fmla="*/ 18 w 35"/>
                <a:gd name="T29" fmla="*/ 50 h 54"/>
                <a:gd name="T30" fmla="*/ 22 w 35"/>
                <a:gd name="T31" fmla="*/ 50 h 54"/>
                <a:gd name="T32" fmla="*/ 25 w 35"/>
                <a:gd name="T33" fmla="*/ 48 h 54"/>
                <a:gd name="T34" fmla="*/ 27 w 35"/>
                <a:gd name="T35" fmla="*/ 45 h 54"/>
                <a:gd name="T36" fmla="*/ 28 w 35"/>
                <a:gd name="T37" fmla="*/ 41 h 54"/>
                <a:gd name="T38" fmla="*/ 26 w 35"/>
                <a:gd name="T39" fmla="*/ 36 h 54"/>
                <a:gd name="T40" fmla="*/ 21 w 35"/>
                <a:gd name="T41" fmla="*/ 32 h 54"/>
                <a:gd name="T42" fmla="*/ 15 w 35"/>
                <a:gd name="T43" fmla="*/ 30 h 54"/>
                <a:gd name="T44" fmla="*/ 10 w 35"/>
                <a:gd name="T45" fmla="*/ 28 h 54"/>
                <a:gd name="T46" fmla="*/ 3 w 35"/>
                <a:gd name="T47" fmla="*/ 22 h 54"/>
                <a:gd name="T48" fmla="*/ 1 w 35"/>
                <a:gd name="T49" fmla="*/ 14 h 54"/>
                <a:gd name="T50" fmla="*/ 2 w 35"/>
                <a:gd name="T51" fmla="*/ 9 h 54"/>
                <a:gd name="T52" fmla="*/ 6 w 35"/>
                <a:gd name="T53" fmla="*/ 4 h 54"/>
                <a:gd name="T54" fmla="*/ 11 w 35"/>
                <a:gd name="T55" fmla="*/ 1 h 54"/>
                <a:gd name="T56" fmla="*/ 16 w 35"/>
                <a:gd name="T57" fmla="*/ 0 h 54"/>
                <a:gd name="T58" fmla="*/ 23 w 35"/>
                <a:gd name="T59" fmla="*/ 1 h 54"/>
                <a:gd name="T60" fmla="*/ 28 w 35"/>
                <a:gd name="T61" fmla="*/ 4 h 54"/>
                <a:gd name="T62" fmla="*/ 29 w 35"/>
                <a:gd name="T63" fmla="*/ 1 h 54"/>
                <a:gd name="T64" fmla="*/ 32 w 35"/>
                <a:gd name="T65" fmla="*/ 1 h 54"/>
                <a:gd name="T66" fmla="*/ 32 w 35"/>
                <a:gd name="T67" fmla="*/ 18 h 54"/>
                <a:gd name="T68" fmla="*/ 30 w 35"/>
                <a:gd name="T69" fmla="*/ 18 h 54"/>
                <a:gd name="T70" fmla="*/ 28 w 35"/>
                <a:gd name="T71" fmla="*/ 13 h 54"/>
                <a:gd name="T72" fmla="*/ 25 w 35"/>
                <a:gd name="T73" fmla="*/ 8 h 54"/>
                <a:gd name="T74" fmla="*/ 21 w 35"/>
                <a:gd name="T75" fmla="*/ 5 h 54"/>
                <a:gd name="T76" fmla="*/ 16 w 35"/>
                <a:gd name="T77" fmla="*/ 3 h 54"/>
                <a:gd name="T78" fmla="*/ 10 w 35"/>
                <a:gd name="T79" fmla="*/ 6 h 54"/>
                <a:gd name="T80" fmla="*/ 8 w 35"/>
                <a:gd name="T81" fmla="*/ 11 h 54"/>
                <a:gd name="T82" fmla="*/ 9 w 35"/>
                <a:gd name="T83" fmla="*/ 17 h 54"/>
                <a:gd name="T84" fmla="*/ 14 w 35"/>
                <a:gd name="T85" fmla="*/ 20 h 54"/>
                <a:gd name="T86" fmla="*/ 19 w 35"/>
                <a:gd name="T87" fmla="*/ 22 h 54"/>
                <a:gd name="T88" fmla="*/ 24 w 35"/>
                <a:gd name="T89" fmla="*/ 24 h 54"/>
                <a:gd name="T90" fmla="*/ 28 w 35"/>
                <a:gd name="T91" fmla="*/ 26 h 54"/>
                <a:gd name="T92" fmla="*/ 31 w 35"/>
                <a:gd name="T93" fmla="*/ 2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5" h="54">
                  <a:moveTo>
                    <a:pt x="31" y="29"/>
                  </a:moveTo>
                  <a:cubicBezTo>
                    <a:pt x="32" y="30"/>
                    <a:pt x="33" y="32"/>
                    <a:pt x="34" y="33"/>
                  </a:cubicBezTo>
                  <a:cubicBezTo>
                    <a:pt x="34" y="34"/>
                    <a:pt x="35" y="36"/>
                    <a:pt x="35" y="38"/>
                  </a:cubicBezTo>
                  <a:cubicBezTo>
                    <a:pt x="35" y="43"/>
                    <a:pt x="33" y="46"/>
                    <a:pt x="30" y="49"/>
                  </a:cubicBezTo>
                  <a:cubicBezTo>
                    <a:pt x="26" y="52"/>
                    <a:pt x="22" y="54"/>
                    <a:pt x="17" y="54"/>
                  </a:cubicBezTo>
                  <a:cubicBezTo>
                    <a:pt x="15" y="54"/>
                    <a:pt x="13" y="53"/>
                    <a:pt x="10" y="52"/>
                  </a:cubicBezTo>
                  <a:cubicBezTo>
                    <a:pt x="8" y="52"/>
                    <a:pt x="6" y="51"/>
                    <a:pt x="5" y="50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7"/>
                    <a:pt x="4" y="39"/>
                    <a:pt x="5" y="41"/>
                  </a:cubicBezTo>
                  <a:cubicBezTo>
                    <a:pt x="5" y="43"/>
                    <a:pt x="6" y="44"/>
                    <a:pt x="8" y="46"/>
                  </a:cubicBezTo>
                  <a:cubicBezTo>
                    <a:pt x="9" y="47"/>
                    <a:pt x="10" y="48"/>
                    <a:pt x="12" y="49"/>
                  </a:cubicBezTo>
                  <a:cubicBezTo>
                    <a:pt x="14" y="50"/>
                    <a:pt x="16" y="50"/>
                    <a:pt x="18" y="50"/>
                  </a:cubicBezTo>
                  <a:cubicBezTo>
                    <a:pt x="20" y="50"/>
                    <a:pt x="21" y="50"/>
                    <a:pt x="22" y="50"/>
                  </a:cubicBezTo>
                  <a:cubicBezTo>
                    <a:pt x="23" y="49"/>
                    <a:pt x="24" y="49"/>
                    <a:pt x="25" y="48"/>
                  </a:cubicBezTo>
                  <a:cubicBezTo>
                    <a:pt x="26" y="47"/>
                    <a:pt x="27" y="46"/>
                    <a:pt x="27" y="45"/>
                  </a:cubicBezTo>
                  <a:cubicBezTo>
                    <a:pt x="27" y="44"/>
                    <a:pt x="28" y="43"/>
                    <a:pt x="28" y="41"/>
                  </a:cubicBezTo>
                  <a:cubicBezTo>
                    <a:pt x="28" y="39"/>
                    <a:pt x="27" y="37"/>
                    <a:pt x="26" y="36"/>
                  </a:cubicBezTo>
                  <a:cubicBezTo>
                    <a:pt x="25" y="34"/>
                    <a:pt x="23" y="33"/>
                    <a:pt x="21" y="32"/>
                  </a:cubicBezTo>
                  <a:cubicBezTo>
                    <a:pt x="19" y="31"/>
                    <a:pt x="17" y="30"/>
                    <a:pt x="15" y="30"/>
                  </a:cubicBezTo>
                  <a:cubicBezTo>
                    <a:pt x="13" y="29"/>
                    <a:pt x="12" y="28"/>
                    <a:pt x="10" y="28"/>
                  </a:cubicBezTo>
                  <a:cubicBezTo>
                    <a:pt x="7" y="26"/>
                    <a:pt x="5" y="25"/>
                    <a:pt x="3" y="22"/>
                  </a:cubicBezTo>
                  <a:cubicBezTo>
                    <a:pt x="2" y="20"/>
                    <a:pt x="1" y="18"/>
                    <a:pt x="1" y="14"/>
                  </a:cubicBezTo>
                  <a:cubicBezTo>
                    <a:pt x="1" y="12"/>
                    <a:pt x="1" y="10"/>
                    <a:pt x="2" y="9"/>
                  </a:cubicBezTo>
                  <a:cubicBezTo>
                    <a:pt x="3" y="7"/>
                    <a:pt x="4" y="6"/>
                    <a:pt x="6" y="4"/>
                  </a:cubicBezTo>
                  <a:cubicBezTo>
                    <a:pt x="7" y="3"/>
                    <a:pt x="9" y="2"/>
                    <a:pt x="11" y="1"/>
                  </a:cubicBezTo>
                  <a:cubicBezTo>
                    <a:pt x="12" y="1"/>
                    <a:pt x="14" y="0"/>
                    <a:pt x="16" y="0"/>
                  </a:cubicBezTo>
                  <a:cubicBezTo>
                    <a:pt x="19" y="0"/>
                    <a:pt x="21" y="1"/>
                    <a:pt x="23" y="1"/>
                  </a:cubicBezTo>
                  <a:cubicBezTo>
                    <a:pt x="25" y="2"/>
                    <a:pt x="26" y="3"/>
                    <a:pt x="28" y="4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6"/>
                    <a:pt x="28" y="15"/>
                    <a:pt x="28" y="13"/>
                  </a:cubicBezTo>
                  <a:cubicBezTo>
                    <a:pt x="27" y="11"/>
                    <a:pt x="26" y="9"/>
                    <a:pt x="25" y="8"/>
                  </a:cubicBezTo>
                  <a:cubicBezTo>
                    <a:pt x="24" y="7"/>
                    <a:pt x="23" y="6"/>
                    <a:pt x="21" y="5"/>
                  </a:cubicBezTo>
                  <a:cubicBezTo>
                    <a:pt x="20" y="4"/>
                    <a:pt x="18" y="3"/>
                    <a:pt x="16" y="3"/>
                  </a:cubicBezTo>
                  <a:cubicBezTo>
                    <a:pt x="14" y="3"/>
                    <a:pt x="12" y="4"/>
                    <a:pt x="10" y="6"/>
                  </a:cubicBezTo>
                  <a:cubicBezTo>
                    <a:pt x="9" y="7"/>
                    <a:pt x="8" y="9"/>
                    <a:pt x="8" y="11"/>
                  </a:cubicBezTo>
                  <a:cubicBezTo>
                    <a:pt x="8" y="13"/>
                    <a:pt x="8" y="15"/>
                    <a:pt x="9" y="17"/>
                  </a:cubicBezTo>
                  <a:cubicBezTo>
                    <a:pt x="10" y="18"/>
                    <a:pt x="12" y="19"/>
                    <a:pt x="14" y="20"/>
                  </a:cubicBezTo>
                  <a:cubicBezTo>
                    <a:pt x="16" y="21"/>
                    <a:pt x="17" y="22"/>
                    <a:pt x="19" y="22"/>
                  </a:cubicBezTo>
                  <a:cubicBezTo>
                    <a:pt x="21" y="23"/>
                    <a:pt x="22" y="24"/>
                    <a:pt x="24" y="24"/>
                  </a:cubicBezTo>
                  <a:cubicBezTo>
                    <a:pt x="25" y="25"/>
                    <a:pt x="27" y="26"/>
                    <a:pt x="28" y="26"/>
                  </a:cubicBezTo>
                  <a:cubicBezTo>
                    <a:pt x="29" y="27"/>
                    <a:pt x="30" y="28"/>
                    <a:pt x="31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1"/>
            <p:cNvSpPr>
              <a:spLocks/>
            </p:cNvSpPr>
            <p:nvPr userDrawn="1"/>
          </p:nvSpPr>
          <p:spPr bwMode="auto">
            <a:xfrm>
              <a:off x="4281439" y="1452985"/>
              <a:ext cx="85725" cy="192088"/>
            </a:xfrm>
            <a:custGeom>
              <a:avLst/>
              <a:gdLst>
                <a:gd name="T0" fmla="*/ 23 w 23"/>
                <a:gd name="T1" fmla="*/ 51 h 51"/>
                <a:gd name="T2" fmla="*/ 0 w 23"/>
                <a:gd name="T3" fmla="*/ 51 h 51"/>
                <a:gd name="T4" fmla="*/ 0 w 23"/>
                <a:gd name="T5" fmla="*/ 49 h 51"/>
                <a:gd name="T6" fmla="*/ 3 w 23"/>
                <a:gd name="T7" fmla="*/ 49 h 51"/>
                <a:gd name="T8" fmla="*/ 6 w 23"/>
                <a:gd name="T9" fmla="*/ 48 h 51"/>
                <a:gd name="T10" fmla="*/ 7 w 23"/>
                <a:gd name="T11" fmla="*/ 47 h 51"/>
                <a:gd name="T12" fmla="*/ 8 w 23"/>
                <a:gd name="T13" fmla="*/ 45 h 51"/>
                <a:gd name="T14" fmla="*/ 8 w 23"/>
                <a:gd name="T15" fmla="*/ 8 h 51"/>
                <a:gd name="T16" fmla="*/ 7 w 23"/>
                <a:gd name="T17" fmla="*/ 6 h 51"/>
                <a:gd name="T18" fmla="*/ 6 w 23"/>
                <a:gd name="T19" fmla="*/ 4 h 51"/>
                <a:gd name="T20" fmla="*/ 3 w 23"/>
                <a:gd name="T21" fmla="*/ 3 h 51"/>
                <a:gd name="T22" fmla="*/ 0 w 23"/>
                <a:gd name="T23" fmla="*/ 3 h 51"/>
                <a:gd name="T24" fmla="*/ 0 w 23"/>
                <a:gd name="T25" fmla="*/ 0 h 51"/>
                <a:gd name="T26" fmla="*/ 23 w 23"/>
                <a:gd name="T27" fmla="*/ 0 h 51"/>
                <a:gd name="T28" fmla="*/ 23 w 23"/>
                <a:gd name="T29" fmla="*/ 3 h 51"/>
                <a:gd name="T30" fmla="*/ 20 w 23"/>
                <a:gd name="T31" fmla="*/ 3 h 51"/>
                <a:gd name="T32" fmla="*/ 18 w 23"/>
                <a:gd name="T33" fmla="*/ 4 h 51"/>
                <a:gd name="T34" fmla="*/ 16 w 23"/>
                <a:gd name="T35" fmla="*/ 5 h 51"/>
                <a:gd name="T36" fmla="*/ 15 w 23"/>
                <a:gd name="T37" fmla="*/ 7 h 51"/>
                <a:gd name="T38" fmla="*/ 15 w 23"/>
                <a:gd name="T39" fmla="*/ 44 h 51"/>
                <a:gd name="T40" fmla="*/ 16 w 23"/>
                <a:gd name="T41" fmla="*/ 46 h 51"/>
                <a:gd name="T42" fmla="*/ 18 w 23"/>
                <a:gd name="T43" fmla="*/ 48 h 51"/>
                <a:gd name="T44" fmla="*/ 20 w 23"/>
                <a:gd name="T45" fmla="*/ 48 h 51"/>
                <a:gd name="T46" fmla="*/ 23 w 23"/>
                <a:gd name="T47" fmla="*/ 49 h 51"/>
                <a:gd name="T48" fmla="*/ 23 w 23"/>
                <a:gd name="T4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" h="51">
                  <a:moveTo>
                    <a:pt x="23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" y="49"/>
                    <a:pt x="2" y="49"/>
                    <a:pt x="3" y="49"/>
                  </a:cubicBezTo>
                  <a:cubicBezTo>
                    <a:pt x="4" y="49"/>
                    <a:pt x="5" y="48"/>
                    <a:pt x="6" y="48"/>
                  </a:cubicBezTo>
                  <a:cubicBezTo>
                    <a:pt x="6" y="48"/>
                    <a:pt x="7" y="47"/>
                    <a:pt x="7" y="47"/>
                  </a:cubicBezTo>
                  <a:cubicBezTo>
                    <a:pt x="8" y="46"/>
                    <a:pt x="8" y="46"/>
                    <a:pt x="8" y="4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6"/>
                    <a:pt x="7" y="6"/>
                  </a:cubicBezTo>
                  <a:cubicBezTo>
                    <a:pt x="7" y="5"/>
                    <a:pt x="7" y="5"/>
                    <a:pt x="6" y="4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1" y="3"/>
                    <a:pt x="20" y="3"/>
                  </a:cubicBezTo>
                  <a:cubicBezTo>
                    <a:pt x="19" y="3"/>
                    <a:pt x="19" y="4"/>
                    <a:pt x="18" y="4"/>
                  </a:cubicBezTo>
                  <a:cubicBezTo>
                    <a:pt x="17" y="4"/>
                    <a:pt x="16" y="5"/>
                    <a:pt x="16" y="5"/>
                  </a:cubicBezTo>
                  <a:cubicBezTo>
                    <a:pt x="16" y="6"/>
                    <a:pt x="15" y="7"/>
                    <a:pt x="15" y="7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5"/>
                    <a:pt x="16" y="46"/>
                    <a:pt x="16" y="46"/>
                  </a:cubicBezTo>
                  <a:cubicBezTo>
                    <a:pt x="16" y="47"/>
                    <a:pt x="17" y="47"/>
                    <a:pt x="18" y="48"/>
                  </a:cubicBezTo>
                  <a:cubicBezTo>
                    <a:pt x="18" y="48"/>
                    <a:pt x="19" y="48"/>
                    <a:pt x="20" y="48"/>
                  </a:cubicBezTo>
                  <a:cubicBezTo>
                    <a:pt x="21" y="49"/>
                    <a:pt x="22" y="49"/>
                    <a:pt x="23" y="49"/>
                  </a:cubicBezTo>
                  <a:lnTo>
                    <a:pt x="23" y="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2"/>
            <p:cNvSpPr>
              <a:spLocks/>
            </p:cNvSpPr>
            <p:nvPr userDrawn="1"/>
          </p:nvSpPr>
          <p:spPr bwMode="auto">
            <a:xfrm>
              <a:off x="4383039" y="1452985"/>
              <a:ext cx="165100" cy="192088"/>
            </a:xfrm>
            <a:custGeom>
              <a:avLst/>
              <a:gdLst>
                <a:gd name="T0" fmla="*/ 44 w 44"/>
                <a:gd name="T1" fmla="*/ 14 h 51"/>
                <a:gd name="T2" fmla="*/ 42 w 44"/>
                <a:gd name="T3" fmla="*/ 14 h 51"/>
                <a:gd name="T4" fmla="*/ 40 w 44"/>
                <a:gd name="T5" fmla="*/ 11 h 51"/>
                <a:gd name="T6" fmla="*/ 38 w 44"/>
                <a:gd name="T7" fmla="*/ 8 h 51"/>
                <a:gd name="T8" fmla="*/ 36 w 44"/>
                <a:gd name="T9" fmla="*/ 5 h 51"/>
                <a:gd name="T10" fmla="*/ 34 w 44"/>
                <a:gd name="T11" fmla="*/ 4 h 51"/>
                <a:gd name="T12" fmla="*/ 31 w 44"/>
                <a:gd name="T13" fmla="*/ 3 h 51"/>
                <a:gd name="T14" fmla="*/ 28 w 44"/>
                <a:gd name="T15" fmla="*/ 3 h 51"/>
                <a:gd name="T16" fmla="*/ 26 w 44"/>
                <a:gd name="T17" fmla="*/ 3 h 51"/>
                <a:gd name="T18" fmla="*/ 26 w 44"/>
                <a:gd name="T19" fmla="*/ 44 h 51"/>
                <a:gd name="T20" fmla="*/ 26 w 44"/>
                <a:gd name="T21" fmla="*/ 46 h 51"/>
                <a:gd name="T22" fmla="*/ 28 w 44"/>
                <a:gd name="T23" fmla="*/ 48 h 51"/>
                <a:gd name="T24" fmla="*/ 31 w 44"/>
                <a:gd name="T25" fmla="*/ 48 h 51"/>
                <a:gd name="T26" fmla="*/ 34 w 44"/>
                <a:gd name="T27" fmla="*/ 49 h 51"/>
                <a:gd name="T28" fmla="*/ 34 w 44"/>
                <a:gd name="T29" fmla="*/ 51 h 51"/>
                <a:gd name="T30" fmla="*/ 10 w 44"/>
                <a:gd name="T31" fmla="*/ 51 h 51"/>
                <a:gd name="T32" fmla="*/ 10 w 44"/>
                <a:gd name="T33" fmla="*/ 49 h 51"/>
                <a:gd name="T34" fmla="*/ 13 w 44"/>
                <a:gd name="T35" fmla="*/ 49 h 51"/>
                <a:gd name="T36" fmla="*/ 16 w 44"/>
                <a:gd name="T37" fmla="*/ 48 h 51"/>
                <a:gd name="T38" fmla="*/ 17 w 44"/>
                <a:gd name="T39" fmla="*/ 47 h 51"/>
                <a:gd name="T40" fmla="*/ 18 w 44"/>
                <a:gd name="T41" fmla="*/ 44 h 51"/>
                <a:gd name="T42" fmla="*/ 18 w 44"/>
                <a:gd name="T43" fmla="*/ 3 h 51"/>
                <a:gd name="T44" fmla="*/ 16 w 44"/>
                <a:gd name="T45" fmla="*/ 3 h 51"/>
                <a:gd name="T46" fmla="*/ 13 w 44"/>
                <a:gd name="T47" fmla="*/ 3 h 51"/>
                <a:gd name="T48" fmla="*/ 10 w 44"/>
                <a:gd name="T49" fmla="*/ 4 h 51"/>
                <a:gd name="T50" fmla="*/ 7 w 44"/>
                <a:gd name="T51" fmla="*/ 5 h 51"/>
                <a:gd name="T52" fmla="*/ 5 w 44"/>
                <a:gd name="T53" fmla="*/ 8 h 51"/>
                <a:gd name="T54" fmla="*/ 3 w 44"/>
                <a:gd name="T55" fmla="*/ 11 h 51"/>
                <a:gd name="T56" fmla="*/ 2 w 44"/>
                <a:gd name="T57" fmla="*/ 14 h 51"/>
                <a:gd name="T58" fmla="*/ 0 w 44"/>
                <a:gd name="T59" fmla="*/ 14 h 51"/>
                <a:gd name="T60" fmla="*/ 0 w 44"/>
                <a:gd name="T61" fmla="*/ 0 h 51"/>
                <a:gd name="T62" fmla="*/ 44 w 44"/>
                <a:gd name="T63" fmla="*/ 0 h 51"/>
                <a:gd name="T64" fmla="*/ 44 w 44"/>
                <a:gd name="T65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4" h="51">
                  <a:moveTo>
                    <a:pt x="44" y="14"/>
                  </a:moveTo>
                  <a:cubicBezTo>
                    <a:pt x="42" y="14"/>
                    <a:pt x="42" y="14"/>
                    <a:pt x="42" y="14"/>
                  </a:cubicBezTo>
                  <a:cubicBezTo>
                    <a:pt x="41" y="13"/>
                    <a:pt x="41" y="12"/>
                    <a:pt x="40" y="11"/>
                  </a:cubicBezTo>
                  <a:cubicBezTo>
                    <a:pt x="40" y="10"/>
                    <a:pt x="39" y="9"/>
                    <a:pt x="38" y="8"/>
                  </a:cubicBezTo>
                  <a:cubicBezTo>
                    <a:pt x="38" y="7"/>
                    <a:pt x="37" y="6"/>
                    <a:pt x="36" y="5"/>
                  </a:cubicBezTo>
                  <a:cubicBezTo>
                    <a:pt x="35" y="4"/>
                    <a:pt x="34" y="4"/>
                    <a:pt x="34" y="4"/>
                  </a:cubicBezTo>
                  <a:cubicBezTo>
                    <a:pt x="33" y="3"/>
                    <a:pt x="32" y="3"/>
                    <a:pt x="31" y="3"/>
                  </a:cubicBezTo>
                  <a:cubicBezTo>
                    <a:pt x="30" y="3"/>
                    <a:pt x="29" y="3"/>
                    <a:pt x="28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6"/>
                    <a:pt x="26" y="46"/>
                  </a:cubicBezTo>
                  <a:cubicBezTo>
                    <a:pt x="26" y="47"/>
                    <a:pt x="27" y="47"/>
                    <a:pt x="28" y="48"/>
                  </a:cubicBezTo>
                  <a:cubicBezTo>
                    <a:pt x="28" y="48"/>
                    <a:pt x="29" y="48"/>
                    <a:pt x="31" y="48"/>
                  </a:cubicBezTo>
                  <a:cubicBezTo>
                    <a:pt x="32" y="49"/>
                    <a:pt x="33" y="49"/>
                    <a:pt x="34" y="49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9"/>
                    <a:pt x="11" y="49"/>
                    <a:pt x="13" y="49"/>
                  </a:cubicBezTo>
                  <a:cubicBezTo>
                    <a:pt x="14" y="48"/>
                    <a:pt x="15" y="48"/>
                    <a:pt x="16" y="48"/>
                  </a:cubicBezTo>
                  <a:cubicBezTo>
                    <a:pt x="16" y="48"/>
                    <a:pt x="17" y="47"/>
                    <a:pt x="17" y="47"/>
                  </a:cubicBezTo>
                  <a:cubicBezTo>
                    <a:pt x="18" y="46"/>
                    <a:pt x="18" y="45"/>
                    <a:pt x="18" y="4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4" y="3"/>
                    <a:pt x="13" y="3"/>
                  </a:cubicBezTo>
                  <a:cubicBezTo>
                    <a:pt x="12" y="3"/>
                    <a:pt x="11" y="3"/>
                    <a:pt x="10" y="4"/>
                  </a:cubicBezTo>
                  <a:cubicBezTo>
                    <a:pt x="9" y="4"/>
                    <a:pt x="8" y="4"/>
                    <a:pt x="7" y="5"/>
                  </a:cubicBezTo>
                  <a:cubicBezTo>
                    <a:pt x="7" y="6"/>
                    <a:pt x="6" y="7"/>
                    <a:pt x="5" y="8"/>
                  </a:cubicBezTo>
                  <a:cubicBezTo>
                    <a:pt x="4" y="9"/>
                    <a:pt x="4" y="10"/>
                    <a:pt x="3" y="11"/>
                  </a:cubicBezTo>
                  <a:cubicBezTo>
                    <a:pt x="3" y="13"/>
                    <a:pt x="2" y="14"/>
                    <a:pt x="2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4" y="0"/>
                    <a:pt x="44" y="0"/>
                    <a:pt x="44" y="0"/>
                  </a:cubicBezTo>
                  <a:lnTo>
                    <a:pt x="4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3"/>
            <p:cNvSpPr>
              <a:spLocks/>
            </p:cNvSpPr>
            <p:nvPr userDrawn="1"/>
          </p:nvSpPr>
          <p:spPr bwMode="auto">
            <a:xfrm>
              <a:off x="4559251" y="1452985"/>
              <a:ext cx="184150" cy="192088"/>
            </a:xfrm>
            <a:custGeom>
              <a:avLst/>
              <a:gdLst>
                <a:gd name="T0" fmla="*/ 49 w 49"/>
                <a:gd name="T1" fmla="*/ 3 h 51"/>
                <a:gd name="T2" fmla="*/ 47 w 49"/>
                <a:gd name="T3" fmla="*/ 4 h 51"/>
                <a:gd name="T4" fmla="*/ 45 w 49"/>
                <a:gd name="T5" fmla="*/ 4 h 51"/>
                <a:gd name="T6" fmla="*/ 43 w 49"/>
                <a:gd name="T7" fmla="*/ 6 h 51"/>
                <a:gd name="T8" fmla="*/ 41 w 49"/>
                <a:gd name="T9" fmla="*/ 8 h 51"/>
                <a:gd name="T10" fmla="*/ 36 w 49"/>
                <a:gd name="T11" fmla="*/ 16 h 51"/>
                <a:gd name="T12" fmla="*/ 30 w 49"/>
                <a:gd name="T13" fmla="*/ 26 h 51"/>
                <a:gd name="T14" fmla="*/ 28 w 49"/>
                <a:gd name="T15" fmla="*/ 30 h 51"/>
                <a:gd name="T16" fmla="*/ 28 w 49"/>
                <a:gd name="T17" fmla="*/ 34 h 51"/>
                <a:gd name="T18" fmla="*/ 28 w 49"/>
                <a:gd name="T19" fmla="*/ 44 h 51"/>
                <a:gd name="T20" fmla="*/ 29 w 49"/>
                <a:gd name="T21" fmla="*/ 46 h 51"/>
                <a:gd name="T22" fmla="*/ 30 w 49"/>
                <a:gd name="T23" fmla="*/ 48 h 51"/>
                <a:gd name="T24" fmla="*/ 33 w 49"/>
                <a:gd name="T25" fmla="*/ 48 h 51"/>
                <a:gd name="T26" fmla="*/ 36 w 49"/>
                <a:gd name="T27" fmla="*/ 49 h 51"/>
                <a:gd name="T28" fmla="*/ 36 w 49"/>
                <a:gd name="T29" fmla="*/ 51 h 51"/>
                <a:gd name="T30" fmla="*/ 12 w 49"/>
                <a:gd name="T31" fmla="*/ 51 h 51"/>
                <a:gd name="T32" fmla="*/ 12 w 49"/>
                <a:gd name="T33" fmla="*/ 49 h 51"/>
                <a:gd name="T34" fmla="*/ 15 w 49"/>
                <a:gd name="T35" fmla="*/ 49 h 51"/>
                <a:gd name="T36" fmla="*/ 18 w 49"/>
                <a:gd name="T37" fmla="*/ 48 h 51"/>
                <a:gd name="T38" fmla="*/ 20 w 49"/>
                <a:gd name="T39" fmla="*/ 47 h 51"/>
                <a:gd name="T40" fmla="*/ 20 w 49"/>
                <a:gd name="T41" fmla="*/ 44 h 51"/>
                <a:gd name="T42" fmla="*/ 20 w 49"/>
                <a:gd name="T43" fmla="*/ 32 h 51"/>
                <a:gd name="T44" fmla="*/ 20 w 49"/>
                <a:gd name="T45" fmla="*/ 30 h 51"/>
                <a:gd name="T46" fmla="*/ 18 w 49"/>
                <a:gd name="T47" fmla="*/ 26 h 51"/>
                <a:gd name="T48" fmla="*/ 13 w 49"/>
                <a:gd name="T49" fmla="*/ 17 h 51"/>
                <a:gd name="T50" fmla="*/ 9 w 49"/>
                <a:gd name="T51" fmla="*/ 9 h 51"/>
                <a:gd name="T52" fmla="*/ 7 w 49"/>
                <a:gd name="T53" fmla="*/ 6 h 51"/>
                <a:gd name="T54" fmla="*/ 5 w 49"/>
                <a:gd name="T55" fmla="*/ 4 h 51"/>
                <a:gd name="T56" fmla="*/ 2 w 49"/>
                <a:gd name="T57" fmla="*/ 3 h 51"/>
                <a:gd name="T58" fmla="*/ 0 w 49"/>
                <a:gd name="T59" fmla="*/ 3 h 51"/>
                <a:gd name="T60" fmla="*/ 0 w 49"/>
                <a:gd name="T61" fmla="*/ 0 h 51"/>
                <a:gd name="T62" fmla="*/ 22 w 49"/>
                <a:gd name="T63" fmla="*/ 0 h 51"/>
                <a:gd name="T64" fmla="*/ 22 w 49"/>
                <a:gd name="T65" fmla="*/ 3 h 51"/>
                <a:gd name="T66" fmla="*/ 17 w 49"/>
                <a:gd name="T67" fmla="*/ 4 h 51"/>
                <a:gd name="T68" fmla="*/ 15 w 49"/>
                <a:gd name="T69" fmla="*/ 5 h 51"/>
                <a:gd name="T70" fmla="*/ 16 w 49"/>
                <a:gd name="T71" fmla="*/ 6 h 51"/>
                <a:gd name="T72" fmla="*/ 16 w 49"/>
                <a:gd name="T73" fmla="*/ 7 h 51"/>
                <a:gd name="T74" fmla="*/ 17 w 49"/>
                <a:gd name="T75" fmla="*/ 9 h 51"/>
                <a:gd name="T76" fmla="*/ 18 w 49"/>
                <a:gd name="T77" fmla="*/ 11 h 51"/>
                <a:gd name="T78" fmla="*/ 22 w 49"/>
                <a:gd name="T79" fmla="*/ 18 h 51"/>
                <a:gd name="T80" fmla="*/ 26 w 49"/>
                <a:gd name="T81" fmla="*/ 26 h 51"/>
                <a:gd name="T82" fmla="*/ 35 w 49"/>
                <a:gd name="T83" fmla="*/ 12 h 51"/>
                <a:gd name="T84" fmla="*/ 38 w 49"/>
                <a:gd name="T85" fmla="*/ 6 h 51"/>
                <a:gd name="T86" fmla="*/ 37 w 49"/>
                <a:gd name="T87" fmla="*/ 4 h 51"/>
                <a:gd name="T88" fmla="*/ 36 w 49"/>
                <a:gd name="T89" fmla="*/ 4 h 51"/>
                <a:gd name="T90" fmla="*/ 34 w 49"/>
                <a:gd name="T91" fmla="*/ 3 h 51"/>
                <a:gd name="T92" fmla="*/ 31 w 49"/>
                <a:gd name="T93" fmla="*/ 3 h 51"/>
                <a:gd name="T94" fmla="*/ 31 w 49"/>
                <a:gd name="T95" fmla="*/ 0 h 51"/>
                <a:gd name="T96" fmla="*/ 49 w 49"/>
                <a:gd name="T97" fmla="*/ 0 h 51"/>
                <a:gd name="T98" fmla="*/ 49 w 49"/>
                <a:gd name="T99" fmla="*/ 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9" h="51">
                  <a:moveTo>
                    <a:pt x="49" y="3"/>
                  </a:moveTo>
                  <a:cubicBezTo>
                    <a:pt x="49" y="3"/>
                    <a:pt x="48" y="3"/>
                    <a:pt x="47" y="4"/>
                  </a:cubicBezTo>
                  <a:cubicBezTo>
                    <a:pt x="46" y="4"/>
                    <a:pt x="46" y="4"/>
                    <a:pt x="45" y="4"/>
                  </a:cubicBezTo>
                  <a:cubicBezTo>
                    <a:pt x="44" y="5"/>
                    <a:pt x="44" y="5"/>
                    <a:pt x="43" y="6"/>
                  </a:cubicBezTo>
                  <a:cubicBezTo>
                    <a:pt x="43" y="6"/>
                    <a:pt x="42" y="7"/>
                    <a:pt x="41" y="8"/>
                  </a:cubicBezTo>
                  <a:cubicBezTo>
                    <a:pt x="39" y="11"/>
                    <a:pt x="38" y="13"/>
                    <a:pt x="36" y="16"/>
                  </a:cubicBezTo>
                  <a:cubicBezTo>
                    <a:pt x="35" y="19"/>
                    <a:pt x="33" y="22"/>
                    <a:pt x="30" y="26"/>
                  </a:cubicBezTo>
                  <a:cubicBezTo>
                    <a:pt x="29" y="28"/>
                    <a:pt x="29" y="29"/>
                    <a:pt x="28" y="30"/>
                  </a:cubicBezTo>
                  <a:cubicBezTo>
                    <a:pt x="28" y="31"/>
                    <a:pt x="28" y="32"/>
                    <a:pt x="28" y="3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6"/>
                    <a:pt x="29" y="46"/>
                  </a:cubicBezTo>
                  <a:cubicBezTo>
                    <a:pt x="29" y="47"/>
                    <a:pt x="29" y="47"/>
                    <a:pt x="30" y="48"/>
                  </a:cubicBezTo>
                  <a:cubicBezTo>
                    <a:pt x="31" y="48"/>
                    <a:pt x="32" y="48"/>
                    <a:pt x="33" y="48"/>
                  </a:cubicBezTo>
                  <a:cubicBezTo>
                    <a:pt x="34" y="49"/>
                    <a:pt x="35" y="49"/>
                    <a:pt x="36" y="49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4" y="49"/>
                    <a:pt x="15" y="49"/>
                  </a:cubicBezTo>
                  <a:cubicBezTo>
                    <a:pt x="17" y="48"/>
                    <a:pt x="18" y="48"/>
                    <a:pt x="18" y="48"/>
                  </a:cubicBezTo>
                  <a:cubicBezTo>
                    <a:pt x="19" y="48"/>
                    <a:pt x="20" y="47"/>
                    <a:pt x="20" y="47"/>
                  </a:cubicBezTo>
                  <a:cubicBezTo>
                    <a:pt x="20" y="46"/>
                    <a:pt x="20" y="45"/>
                    <a:pt x="20" y="44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32"/>
                    <a:pt x="20" y="31"/>
                    <a:pt x="20" y="30"/>
                  </a:cubicBezTo>
                  <a:cubicBezTo>
                    <a:pt x="19" y="29"/>
                    <a:pt x="19" y="28"/>
                    <a:pt x="18" y="26"/>
                  </a:cubicBezTo>
                  <a:cubicBezTo>
                    <a:pt x="17" y="24"/>
                    <a:pt x="15" y="21"/>
                    <a:pt x="13" y="17"/>
                  </a:cubicBezTo>
                  <a:cubicBezTo>
                    <a:pt x="12" y="14"/>
                    <a:pt x="10" y="11"/>
                    <a:pt x="9" y="9"/>
                  </a:cubicBezTo>
                  <a:cubicBezTo>
                    <a:pt x="8" y="8"/>
                    <a:pt x="7" y="7"/>
                    <a:pt x="7" y="6"/>
                  </a:cubicBezTo>
                  <a:cubicBezTo>
                    <a:pt x="6" y="5"/>
                    <a:pt x="5" y="5"/>
                    <a:pt x="5" y="4"/>
                  </a:cubicBezTo>
                  <a:cubicBezTo>
                    <a:pt x="4" y="4"/>
                    <a:pt x="3" y="4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0" y="3"/>
                    <a:pt x="18" y="3"/>
                    <a:pt x="17" y="4"/>
                  </a:cubicBezTo>
                  <a:cubicBezTo>
                    <a:pt x="16" y="4"/>
                    <a:pt x="15" y="4"/>
                    <a:pt x="15" y="5"/>
                  </a:cubicBezTo>
                  <a:cubicBezTo>
                    <a:pt x="15" y="5"/>
                    <a:pt x="15" y="5"/>
                    <a:pt x="16" y="6"/>
                  </a:cubicBezTo>
                  <a:cubicBezTo>
                    <a:pt x="16" y="6"/>
                    <a:pt x="16" y="6"/>
                    <a:pt x="16" y="7"/>
                  </a:cubicBezTo>
                  <a:cubicBezTo>
                    <a:pt x="16" y="7"/>
                    <a:pt x="17" y="8"/>
                    <a:pt x="17" y="9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20" y="13"/>
                    <a:pt x="21" y="16"/>
                    <a:pt x="22" y="18"/>
                  </a:cubicBezTo>
                  <a:cubicBezTo>
                    <a:pt x="23" y="20"/>
                    <a:pt x="25" y="23"/>
                    <a:pt x="26" y="26"/>
                  </a:cubicBezTo>
                  <a:cubicBezTo>
                    <a:pt x="30" y="20"/>
                    <a:pt x="33" y="15"/>
                    <a:pt x="35" y="12"/>
                  </a:cubicBezTo>
                  <a:cubicBezTo>
                    <a:pt x="37" y="8"/>
                    <a:pt x="38" y="6"/>
                    <a:pt x="38" y="6"/>
                  </a:cubicBezTo>
                  <a:cubicBezTo>
                    <a:pt x="38" y="5"/>
                    <a:pt x="38" y="5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5" y="3"/>
                    <a:pt x="34" y="3"/>
                    <a:pt x="34" y="3"/>
                  </a:cubicBezTo>
                  <a:cubicBezTo>
                    <a:pt x="33" y="3"/>
                    <a:pt x="32" y="3"/>
                    <a:pt x="31" y="3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9" y="0"/>
                    <a:pt x="49" y="0"/>
                    <a:pt x="49" y="0"/>
                  </a:cubicBezTo>
                  <a:lnTo>
                    <a:pt x="49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4"/>
            <p:cNvSpPr>
              <a:spLocks/>
            </p:cNvSpPr>
            <p:nvPr userDrawn="1"/>
          </p:nvSpPr>
          <p:spPr bwMode="auto">
            <a:xfrm>
              <a:off x="2306589" y="714797"/>
              <a:ext cx="327025" cy="461963"/>
            </a:xfrm>
            <a:custGeom>
              <a:avLst/>
              <a:gdLst>
                <a:gd name="T0" fmla="*/ 67 w 87"/>
                <a:gd name="T1" fmla="*/ 93 h 122"/>
                <a:gd name="T2" fmla="*/ 63 w 87"/>
                <a:gd name="T3" fmla="*/ 93 h 122"/>
                <a:gd name="T4" fmla="*/ 50 w 87"/>
                <a:gd name="T5" fmla="*/ 98 h 122"/>
                <a:gd name="T6" fmla="*/ 33 w 87"/>
                <a:gd name="T7" fmla="*/ 98 h 122"/>
                <a:gd name="T8" fmla="*/ 33 w 87"/>
                <a:gd name="T9" fmla="*/ 97 h 122"/>
                <a:gd name="T10" fmla="*/ 44 w 87"/>
                <a:gd name="T11" fmla="*/ 86 h 122"/>
                <a:gd name="T12" fmla="*/ 44 w 87"/>
                <a:gd name="T13" fmla="*/ 73 h 122"/>
                <a:gd name="T14" fmla="*/ 59 w 87"/>
                <a:gd name="T15" fmla="*/ 68 h 122"/>
                <a:gd name="T16" fmla="*/ 71 w 87"/>
                <a:gd name="T17" fmla="*/ 63 h 122"/>
                <a:gd name="T18" fmla="*/ 80 w 87"/>
                <a:gd name="T19" fmla="*/ 51 h 122"/>
                <a:gd name="T20" fmla="*/ 81 w 87"/>
                <a:gd name="T21" fmla="*/ 44 h 122"/>
                <a:gd name="T22" fmla="*/ 81 w 87"/>
                <a:gd name="T23" fmla="*/ 41 h 122"/>
                <a:gd name="T24" fmla="*/ 68 w 87"/>
                <a:gd name="T25" fmla="*/ 36 h 122"/>
                <a:gd name="T26" fmla="*/ 64 w 87"/>
                <a:gd name="T27" fmla="*/ 31 h 122"/>
                <a:gd name="T28" fmla="*/ 63 w 87"/>
                <a:gd name="T29" fmla="*/ 28 h 122"/>
                <a:gd name="T30" fmla="*/ 62 w 87"/>
                <a:gd name="T31" fmla="*/ 27 h 122"/>
                <a:gd name="T32" fmla="*/ 58 w 87"/>
                <a:gd name="T33" fmla="*/ 28 h 122"/>
                <a:gd name="T34" fmla="*/ 57 w 87"/>
                <a:gd name="T35" fmla="*/ 29 h 122"/>
                <a:gd name="T36" fmla="*/ 57 w 87"/>
                <a:gd name="T37" fmla="*/ 30 h 122"/>
                <a:gd name="T38" fmla="*/ 57 w 87"/>
                <a:gd name="T39" fmla="*/ 41 h 122"/>
                <a:gd name="T40" fmla="*/ 49 w 87"/>
                <a:gd name="T41" fmla="*/ 46 h 122"/>
                <a:gd name="T42" fmla="*/ 44 w 87"/>
                <a:gd name="T43" fmla="*/ 52 h 122"/>
                <a:gd name="T44" fmla="*/ 39 w 87"/>
                <a:gd name="T45" fmla="*/ 50 h 122"/>
                <a:gd name="T46" fmla="*/ 22 w 87"/>
                <a:gd name="T47" fmla="*/ 8 h 122"/>
                <a:gd name="T48" fmla="*/ 13 w 87"/>
                <a:gd name="T49" fmla="*/ 0 h 122"/>
                <a:gd name="T50" fmla="*/ 9 w 87"/>
                <a:gd name="T51" fmla="*/ 11 h 122"/>
                <a:gd name="T52" fmla="*/ 9 w 87"/>
                <a:gd name="T53" fmla="*/ 13 h 122"/>
                <a:gd name="T54" fmla="*/ 3 w 87"/>
                <a:gd name="T55" fmla="*/ 38 h 122"/>
                <a:gd name="T56" fmla="*/ 0 w 87"/>
                <a:gd name="T57" fmla="*/ 53 h 122"/>
                <a:gd name="T58" fmla="*/ 7 w 87"/>
                <a:gd name="T59" fmla="*/ 81 h 122"/>
                <a:gd name="T60" fmla="*/ 8 w 87"/>
                <a:gd name="T61" fmla="*/ 91 h 122"/>
                <a:gd name="T62" fmla="*/ 21 w 87"/>
                <a:gd name="T63" fmla="*/ 117 h 122"/>
                <a:gd name="T64" fmla="*/ 41 w 87"/>
                <a:gd name="T65" fmla="*/ 119 h 122"/>
                <a:gd name="T66" fmla="*/ 46 w 87"/>
                <a:gd name="T67" fmla="*/ 115 h 122"/>
                <a:gd name="T68" fmla="*/ 53 w 87"/>
                <a:gd name="T69" fmla="*/ 115 h 122"/>
                <a:gd name="T70" fmla="*/ 72 w 87"/>
                <a:gd name="T71" fmla="*/ 110 h 122"/>
                <a:gd name="T72" fmla="*/ 82 w 87"/>
                <a:gd name="T73" fmla="*/ 104 h 122"/>
                <a:gd name="T74" fmla="*/ 87 w 87"/>
                <a:gd name="T75" fmla="*/ 94 h 122"/>
                <a:gd name="T76" fmla="*/ 86 w 87"/>
                <a:gd name="T77" fmla="*/ 88 h 122"/>
                <a:gd name="T78" fmla="*/ 67 w 87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7" h="122">
                  <a:moveTo>
                    <a:pt x="67" y="93"/>
                  </a:moveTo>
                  <a:cubicBezTo>
                    <a:pt x="66" y="93"/>
                    <a:pt x="64" y="93"/>
                    <a:pt x="63" y="93"/>
                  </a:cubicBezTo>
                  <a:cubicBezTo>
                    <a:pt x="59" y="95"/>
                    <a:pt x="54" y="96"/>
                    <a:pt x="50" y="98"/>
                  </a:cubicBezTo>
                  <a:cubicBezTo>
                    <a:pt x="45" y="99"/>
                    <a:pt x="38" y="102"/>
                    <a:pt x="33" y="98"/>
                  </a:cubicBezTo>
                  <a:cubicBezTo>
                    <a:pt x="33" y="98"/>
                    <a:pt x="33" y="98"/>
                    <a:pt x="33" y="97"/>
                  </a:cubicBezTo>
                  <a:cubicBezTo>
                    <a:pt x="37" y="93"/>
                    <a:pt x="37" y="90"/>
                    <a:pt x="44" y="86"/>
                  </a:cubicBezTo>
                  <a:cubicBezTo>
                    <a:pt x="44" y="82"/>
                    <a:pt x="46" y="76"/>
                    <a:pt x="44" y="73"/>
                  </a:cubicBezTo>
                  <a:cubicBezTo>
                    <a:pt x="44" y="66"/>
                    <a:pt x="53" y="69"/>
                    <a:pt x="59" y="68"/>
                  </a:cubicBezTo>
                  <a:cubicBezTo>
                    <a:pt x="63" y="67"/>
                    <a:pt x="68" y="65"/>
                    <a:pt x="71" y="63"/>
                  </a:cubicBezTo>
                  <a:cubicBezTo>
                    <a:pt x="75" y="61"/>
                    <a:pt x="78" y="56"/>
                    <a:pt x="80" y="51"/>
                  </a:cubicBezTo>
                  <a:cubicBezTo>
                    <a:pt x="81" y="50"/>
                    <a:pt x="80" y="46"/>
                    <a:pt x="81" y="44"/>
                  </a:cubicBezTo>
                  <a:cubicBezTo>
                    <a:pt x="81" y="43"/>
                    <a:pt x="81" y="42"/>
                    <a:pt x="81" y="41"/>
                  </a:cubicBezTo>
                  <a:cubicBezTo>
                    <a:pt x="81" y="40"/>
                    <a:pt x="70" y="37"/>
                    <a:pt x="68" y="36"/>
                  </a:cubicBezTo>
                  <a:cubicBezTo>
                    <a:pt x="67" y="35"/>
                    <a:pt x="64" y="33"/>
                    <a:pt x="64" y="31"/>
                  </a:cubicBezTo>
                  <a:cubicBezTo>
                    <a:pt x="63" y="30"/>
                    <a:pt x="64" y="29"/>
                    <a:pt x="63" y="28"/>
                  </a:cubicBezTo>
                  <a:cubicBezTo>
                    <a:pt x="63" y="27"/>
                    <a:pt x="62" y="27"/>
                    <a:pt x="62" y="27"/>
                  </a:cubicBezTo>
                  <a:cubicBezTo>
                    <a:pt x="59" y="27"/>
                    <a:pt x="59" y="27"/>
                    <a:pt x="58" y="28"/>
                  </a:cubicBezTo>
                  <a:cubicBezTo>
                    <a:pt x="58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4"/>
                    <a:pt x="57" y="37"/>
                    <a:pt x="57" y="41"/>
                  </a:cubicBezTo>
                  <a:cubicBezTo>
                    <a:pt x="56" y="43"/>
                    <a:pt x="51" y="45"/>
                    <a:pt x="49" y="46"/>
                  </a:cubicBezTo>
                  <a:cubicBezTo>
                    <a:pt x="47" y="48"/>
                    <a:pt x="45" y="50"/>
                    <a:pt x="44" y="52"/>
                  </a:cubicBezTo>
                  <a:cubicBezTo>
                    <a:pt x="41" y="52"/>
                    <a:pt x="41" y="51"/>
                    <a:pt x="39" y="50"/>
                  </a:cubicBezTo>
                  <a:cubicBezTo>
                    <a:pt x="36" y="32"/>
                    <a:pt x="34" y="17"/>
                    <a:pt x="22" y="8"/>
                  </a:cubicBezTo>
                  <a:cubicBezTo>
                    <a:pt x="19" y="6"/>
                    <a:pt x="17" y="2"/>
                    <a:pt x="13" y="0"/>
                  </a:cubicBezTo>
                  <a:cubicBezTo>
                    <a:pt x="12" y="4"/>
                    <a:pt x="10" y="7"/>
                    <a:pt x="9" y="11"/>
                  </a:cubicBezTo>
                  <a:cubicBezTo>
                    <a:pt x="9" y="12"/>
                    <a:pt x="9" y="13"/>
                    <a:pt x="9" y="13"/>
                  </a:cubicBezTo>
                  <a:cubicBezTo>
                    <a:pt x="7" y="21"/>
                    <a:pt x="5" y="30"/>
                    <a:pt x="3" y="38"/>
                  </a:cubicBezTo>
                  <a:cubicBezTo>
                    <a:pt x="3" y="40"/>
                    <a:pt x="0" y="51"/>
                    <a:pt x="0" y="53"/>
                  </a:cubicBezTo>
                  <a:cubicBezTo>
                    <a:pt x="2" y="62"/>
                    <a:pt x="5" y="73"/>
                    <a:pt x="7" y="81"/>
                  </a:cubicBezTo>
                  <a:cubicBezTo>
                    <a:pt x="8" y="85"/>
                    <a:pt x="7" y="88"/>
                    <a:pt x="8" y="91"/>
                  </a:cubicBezTo>
                  <a:cubicBezTo>
                    <a:pt x="10" y="98"/>
                    <a:pt x="16" y="114"/>
                    <a:pt x="21" y="117"/>
                  </a:cubicBezTo>
                  <a:cubicBezTo>
                    <a:pt x="26" y="120"/>
                    <a:pt x="34" y="122"/>
                    <a:pt x="41" y="119"/>
                  </a:cubicBezTo>
                  <a:cubicBezTo>
                    <a:pt x="43" y="118"/>
                    <a:pt x="45" y="115"/>
                    <a:pt x="46" y="115"/>
                  </a:cubicBezTo>
                  <a:cubicBezTo>
                    <a:pt x="49" y="115"/>
                    <a:pt x="51" y="115"/>
                    <a:pt x="53" y="115"/>
                  </a:cubicBezTo>
                  <a:cubicBezTo>
                    <a:pt x="59" y="113"/>
                    <a:pt x="66" y="111"/>
                    <a:pt x="72" y="110"/>
                  </a:cubicBezTo>
                  <a:cubicBezTo>
                    <a:pt x="74" y="109"/>
                    <a:pt x="80" y="106"/>
                    <a:pt x="82" y="104"/>
                  </a:cubicBezTo>
                  <a:cubicBezTo>
                    <a:pt x="84" y="102"/>
                    <a:pt x="84" y="97"/>
                    <a:pt x="87" y="94"/>
                  </a:cubicBezTo>
                  <a:cubicBezTo>
                    <a:pt x="87" y="91"/>
                    <a:pt x="87" y="90"/>
                    <a:pt x="86" y="88"/>
                  </a:cubicBezTo>
                  <a:cubicBezTo>
                    <a:pt x="78" y="88"/>
                    <a:pt x="73" y="91"/>
                    <a:pt x="67" y="9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5"/>
            <p:cNvSpPr>
              <a:spLocks noEditPoints="1"/>
            </p:cNvSpPr>
            <p:nvPr userDrawn="1"/>
          </p:nvSpPr>
          <p:spPr bwMode="auto">
            <a:xfrm>
              <a:off x="1919239" y="627485"/>
              <a:ext cx="282575" cy="644525"/>
            </a:xfrm>
            <a:custGeom>
              <a:avLst/>
              <a:gdLst>
                <a:gd name="T0" fmla="*/ 74 w 75"/>
                <a:gd name="T1" fmla="*/ 59 h 170"/>
                <a:gd name="T2" fmla="*/ 73 w 75"/>
                <a:gd name="T3" fmla="*/ 42 h 170"/>
                <a:gd name="T4" fmla="*/ 72 w 75"/>
                <a:gd name="T5" fmla="*/ 30 h 170"/>
                <a:gd name="T6" fmla="*/ 42 w 75"/>
                <a:gd name="T7" fmla="*/ 7 h 170"/>
                <a:gd name="T8" fmla="*/ 33 w 75"/>
                <a:gd name="T9" fmla="*/ 1 h 170"/>
                <a:gd name="T10" fmla="*/ 30 w 75"/>
                <a:gd name="T11" fmla="*/ 4 h 170"/>
                <a:gd name="T12" fmla="*/ 37 w 75"/>
                <a:gd name="T13" fmla="*/ 16 h 170"/>
                <a:gd name="T14" fmla="*/ 42 w 75"/>
                <a:gd name="T15" fmla="*/ 23 h 170"/>
                <a:gd name="T16" fmla="*/ 51 w 75"/>
                <a:gd name="T17" fmla="*/ 35 h 170"/>
                <a:gd name="T18" fmla="*/ 52 w 75"/>
                <a:gd name="T19" fmla="*/ 71 h 170"/>
                <a:gd name="T20" fmla="*/ 52 w 75"/>
                <a:gd name="T21" fmla="*/ 80 h 170"/>
                <a:gd name="T22" fmla="*/ 51 w 75"/>
                <a:gd name="T23" fmla="*/ 90 h 170"/>
                <a:gd name="T24" fmla="*/ 44 w 75"/>
                <a:gd name="T25" fmla="*/ 86 h 170"/>
                <a:gd name="T26" fmla="*/ 39 w 75"/>
                <a:gd name="T27" fmla="*/ 85 h 170"/>
                <a:gd name="T28" fmla="*/ 33 w 75"/>
                <a:gd name="T29" fmla="*/ 81 h 170"/>
                <a:gd name="T30" fmla="*/ 26 w 75"/>
                <a:gd name="T31" fmla="*/ 80 h 170"/>
                <a:gd name="T32" fmla="*/ 17 w 75"/>
                <a:gd name="T33" fmla="*/ 77 h 170"/>
                <a:gd name="T34" fmla="*/ 14 w 75"/>
                <a:gd name="T35" fmla="*/ 79 h 170"/>
                <a:gd name="T36" fmla="*/ 19 w 75"/>
                <a:gd name="T37" fmla="*/ 88 h 170"/>
                <a:gd name="T38" fmla="*/ 19 w 75"/>
                <a:gd name="T39" fmla="*/ 91 h 170"/>
                <a:gd name="T40" fmla="*/ 21 w 75"/>
                <a:gd name="T41" fmla="*/ 101 h 170"/>
                <a:gd name="T42" fmla="*/ 18 w 75"/>
                <a:gd name="T43" fmla="*/ 112 h 170"/>
                <a:gd name="T44" fmla="*/ 2 w 75"/>
                <a:gd name="T45" fmla="*/ 143 h 170"/>
                <a:gd name="T46" fmla="*/ 1 w 75"/>
                <a:gd name="T47" fmla="*/ 144 h 170"/>
                <a:gd name="T48" fmla="*/ 1 w 75"/>
                <a:gd name="T49" fmla="*/ 146 h 170"/>
                <a:gd name="T50" fmla="*/ 6 w 75"/>
                <a:gd name="T51" fmla="*/ 169 h 170"/>
                <a:gd name="T52" fmla="*/ 7 w 75"/>
                <a:gd name="T53" fmla="*/ 170 h 170"/>
                <a:gd name="T54" fmla="*/ 15 w 75"/>
                <a:gd name="T55" fmla="*/ 170 h 170"/>
                <a:gd name="T56" fmla="*/ 24 w 75"/>
                <a:gd name="T57" fmla="*/ 161 h 170"/>
                <a:gd name="T58" fmla="*/ 36 w 75"/>
                <a:gd name="T59" fmla="*/ 153 h 170"/>
                <a:gd name="T60" fmla="*/ 38 w 75"/>
                <a:gd name="T61" fmla="*/ 151 h 170"/>
                <a:gd name="T62" fmla="*/ 50 w 75"/>
                <a:gd name="T63" fmla="*/ 141 h 170"/>
                <a:gd name="T64" fmla="*/ 51 w 75"/>
                <a:gd name="T65" fmla="*/ 141 h 170"/>
                <a:gd name="T66" fmla="*/ 51 w 75"/>
                <a:gd name="T67" fmla="*/ 147 h 170"/>
                <a:gd name="T68" fmla="*/ 53 w 75"/>
                <a:gd name="T69" fmla="*/ 165 h 170"/>
                <a:gd name="T70" fmla="*/ 58 w 75"/>
                <a:gd name="T71" fmla="*/ 164 h 170"/>
                <a:gd name="T72" fmla="*/ 65 w 75"/>
                <a:gd name="T73" fmla="*/ 154 h 170"/>
                <a:gd name="T74" fmla="*/ 72 w 75"/>
                <a:gd name="T75" fmla="*/ 124 h 170"/>
                <a:gd name="T76" fmla="*/ 72 w 75"/>
                <a:gd name="T77" fmla="*/ 113 h 170"/>
                <a:gd name="T78" fmla="*/ 74 w 75"/>
                <a:gd name="T79" fmla="*/ 80 h 170"/>
                <a:gd name="T80" fmla="*/ 75 w 75"/>
                <a:gd name="T81" fmla="*/ 66 h 170"/>
                <a:gd name="T82" fmla="*/ 74 w 75"/>
                <a:gd name="T83" fmla="*/ 59 h 170"/>
                <a:gd name="T84" fmla="*/ 51 w 75"/>
                <a:gd name="T85" fmla="*/ 122 h 170"/>
                <a:gd name="T86" fmla="*/ 51 w 75"/>
                <a:gd name="T87" fmla="*/ 128 h 170"/>
                <a:gd name="T88" fmla="*/ 44 w 75"/>
                <a:gd name="T89" fmla="*/ 132 h 170"/>
                <a:gd name="T90" fmla="*/ 40 w 75"/>
                <a:gd name="T91" fmla="*/ 136 h 170"/>
                <a:gd name="T92" fmla="*/ 31 w 75"/>
                <a:gd name="T93" fmla="*/ 139 h 170"/>
                <a:gd name="T94" fmla="*/ 24 w 75"/>
                <a:gd name="T95" fmla="*/ 144 h 170"/>
                <a:gd name="T96" fmla="*/ 13 w 75"/>
                <a:gd name="T97" fmla="*/ 146 h 170"/>
                <a:gd name="T98" fmla="*/ 12 w 75"/>
                <a:gd name="T99" fmla="*/ 145 h 170"/>
                <a:gd name="T100" fmla="*/ 17 w 75"/>
                <a:gd name="T101" fmla="*/ 135 h 170"/>
                <a:gd name="T102" fmla="*/ 30 w 75"/>
                <a:gd name="T103" fmla="*/ 118 h 170"/>
                <a:gd name="T104" fmla="*/ 31 w 75"/>
                <a:gd name="T105" fmla="*/ 115 h 170"/>
                <a:gd name="T106" fmla="*/ 36 w 75"/>
                <a:gd name="T107" fmla="*/ 108 h 170"/>
                <a:gd name="T108" fmla="*/ 49 w 75"/>
                <a:gd name="T109" fmla="*/ 99 h 170"/>
                <a:gd name="T110" fmla="*/ 51 w 75"/>
                <a:gd name="T111" fmla="*/ 99 h 170"/>
                <a:gd name="T112" fmla="*/ 51 w 75"/>
                <a:gd name="T113" fmla="*/ 114 h 170"/>
                <a:gd name="T114" fmla="*/ 51 w 75"/>
                <a:gd name="T115" fmla="*/ 12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" h="170">
                  <a:moveTo>
                    <a:pt x="74" y="59"/>
                  </a:moveTo>
                  <a:cubicBezTo>
                    <a:pt x="74" y="53"/>
                    <a:pt x="74" y="46"/>
                    <a:pt x="73" y="42"/>
                  </a:cubicBezTo>
                  <a:cubicBezTo>
                    <a:pt x="72" y="38"/>
                    <a:pt x="74" y="33"/>
                    <a:pt x="72" y="30"/>
                  </a:cubicBezTo>
                  <a:cubicBezTo>
                    <a:pt x="68" y="20"/>
                    <a:pt x="51" y="12"/>
                    <a:pt x="42" y="7"/>
                  </a:cubicBezTo>
                  <a:cubicBezTo>
                    <a:pt x="38" y="5"/>
                    <a:pt x="38" y="2"/>
                    <a:pt x="33" y="1"/>
                  </a:cubicBezTo>
                  <a:cubicBezTo>
                    <a:pt x="32" y="0"/>
                    <a:pt x="30" y="3"/>
                    <a:pt x="30" y="4"/>
                  </a:cubicBezTo>
                  <a:cubicBezTo>
                    <a:pt x="29" y="10"/>
                    <a:pt x="34" y="12"/>
                    <a:pt x="37" y="16"/>
                  </a:cubicBezTo>
                  <a:cubicBezTo>
                    <a:pt x="39" y="18"/>
                    <a:pt x="40" y="21"/>
                    <a:pt x="42" y="23"/>
                  </a:cubicBezTo>
                  <a:cubicBezTo>
                    <a:pt x="45" y="27"/>
                    <a:pt x="49" y="30"/>
                    <a:pt x="51" y="35"/>
                  </a:cubicBezTo>
                  <a:cubicBezTo>
                    <a:pt x="54" y="43"/>
                    <a:pt x="54" y="63"/>
                    <a:pt x="52" y="71"/>
                  </a:cubicBezTo>
                  <a:cubicBezTo>
                    <a:pt x="52" y="74"/>
                    <a:pt x="52" y="77"/>
                    <a:pt x="52" y="80"/>
                  </a:cubicBezTo>
                  <a:cubicBezTo>
                    <a:pt x="52" y="84"/>
                    <a:pt x="51" y="87"/>
                    <a:pt x="51" y="90"/>
                  </a:cubicBezTo>
                  <a:cubicBezTo>
                    <a:pt x="49" y="89"/>
                    <a:pt x="47" y="87"/>
                    <a:pt x="44" y="86"/>
                  </a:cubicBezTo>
                  <a:cubicBezTo>
                    <a:pt x="43" y="86"/>
                    <a:pt x="41" y="85"/>
                    <a:pt x="39" y="85"/>
                  </a:cubicBezTo>
                  <a:cubicBezTo>
                    <a:pt x="37" y="84"/>
                    <a:pt x="36" y="82"/>
                    <a:pt x="33" y="81"/>
                  </a:cubicBezTo>
                  <a:cubicBezTo>
                    <a:pt x="31" y="80"/>
                    <a:pt x="28" y="81"/>
                    <a:pt x="26" y="80"/>
                  </a:cubicBezTo>
                  <a:cubicBezTo>
                    <a:pt x="23" y="79"/>
                    <a:pt x="22" y="77"/>
                    <a:pt x="17" y="77"/>
                  </a:cubicBezTo>
                  <a:cubicBezTo>
                    <a:pt x="16" y="77"/>
                    <a:pt x="14" y="78"/>
                    <a:pt x="14" y="79"/>
                  </a:cubicBezTo>
                  <a:cubicBezTo>
                    <a:pt x="15" y="83"/>
                    <a:pt x="18" y="84"/>
                    <a:pt x="19" y="88"/>
                  </a:cubicBezTo>
                  <a:cubicBezTo>
                    <a:pt x="19" y="89"/>
                    <a:pt x="19" y="90"/>
                    <a:pt x="19" y="91"/>
                  </a:cubicBezTo>
                  <a:cubicBezTo>
                    <a:pt x="20" y="94"/>
                    <a:pt x="21" y="98"/>
                    <a:pt x="21" y="101"/>
                  </a:cubicBezTo>
                  <a:cubicBezTo>
                    <a:pt x="22" y="106"/>
                    <a:pt x="19" y="109"/>
                    <a:pt x="18" y="112"/>
                  </a:cubicBezTo>
                  <a:cubicBezTo>
                    <a:pt x="14" y="124"/>
                    <a:pt x="12" y="137"/>
                    <a:pt x="2" y="143"/>
                  </a:cubicBezTo>
                  <a:cubicBezTo>
                    <a:pt x="2" y="144"/>
                    <a:pt x="2" y="144"/>
                    <a:pt x="1" y="144"/>
                  </a:cubicBezTo>
                  <a:cubicBezTo>
                    <a:pt x="1" y="145"/>
                    <a:pt x="1" y="146"/>
                    <a:pt x="1" y="146"/>
                  </a:cubicBezTo>
                  <a:cubicBezTo>
                    <a:pt x="1" y="153"/>
                    <a:pt x="0" y="167"/>
                    <a:pt x="6" y="169"/>
                  </a:cubicBezTo>
                  <a:cubicBezTo>
                    <a:pt x="7" y="170"/>
                    <a:pt x="7" y="170"/>
                    <a:pt x="7" y="170"/>
                  </a:cubicBezTo>
                  <a:cubicBezTo>
                    <a:pt x="8" y="170"/>
                    <a:pt x="14" y="170"/>
                    <a:pt x="15" y="170"/>
                  </a:cubicBezTo>
                  <a:cubicBezTo>
                    <a:pt x="17" y="169"/>
                    <a:pt x="21" y="162"/>
                    <a:pt x="24" y="161"/>
                  </a:cubicBezTo>
                  <a:cubicBezTo>
                    <a:pt x="28" y="158"/>
                    <a:pt x="32" y="156"/>
                    <a:pt x="36" y="153"/>
                  </a:cubicBezTo>
                  <a:cubicBezTo>
                    <a:pt x="37" y="152"/>
                    <a:pt x="38" y="151"/>
                    <a:pt x="38" y="151"/>
                  </a:cubicBezTo>
                  <a:cubicBezTo>
                    <a:pt x="42" y="148"/>
                    <a:pt x="46" y="144"/>
                    <a:pt x="50" y="141"/>
                  </a:cubicBezTo>
                  <a:cubicBezTo>
                    <a:pt x="50" y="141"/>
                    <a:pt x="51" y="141"/>
                    <a:pt x="51" y="141"/>
                  </a:cubicBezTo>
                  <a:cubicBezTo>
                    <a:pt x="51" y="142"/>
                    <a:pt x="52" y="146"/>
                    <a:pt x="51" y="147"/>
                  </a:cubicBezTo>
                  <a:cubicBezTo>
                    <a:pt x="51" y="155"/>
                    <a:pt x="50" y="160"/>
                    <a:pt x="53" y="165"/>
                  </a:cubicBezTo>
                  <a:cubicBezTo>
                    <a:pt x="55" y="165"/>
                    <a:pt x="57" y="165"/>
                    <a:pt x="58" y="164"/>
                  </a:cubicBezTo>
                  <a:cubicBezTo>
                    <a:pt x="62" y="163"/>
                    <a:pt x="63" y="157"/>
                    <a:pt x="65" y="154"/>
                  </a:cubicBezTo>
                  <a:cubicBezTo>
                    <a:pt x="69" y="145"/>
                    <a:pt x="70" y="134"/>
                    <a:pt x="72" y="124"/>
                  </a:cubicBezTo>
                  <a:cubicBezTo>
                    <a:pt x="72" y="120"/>
                    <a:pt x="72" y="117"/>
                    <a:pt x="72" y="113"/>
                  </a:cubicBezTo>
                  <a:cubicBezTo>
                    <a:pt x="75" y="103"/>
                    <a:pt x="74" y="91"/>
                    <a:pt x="74" y="80"/>
                  </a:cubicBezTo>
                  <a:cubicBezTo>
                    <a:pt x="74" y="75"/>
                    <a:pt x="74" y="71"/>
                    <a:pt x="75" y="66"/>
                  </a:cubicBezTo>
                  <a:cubicBezTo>
                    <a:pt x="74" y="64"/>
                    <a:pt x="74" y="61"/>
                    <a:pt x="74" y="59"/>
                  </a:cubicBezTo>
                  <a:close/>
                  <a:moveTo>
                    <a:pt x="51" y="122"/>
                  </a:moveTo>
                  <a:cubicBezTo>
                    <a:pt x="51" y="124"/>
                    <a:pt x="51" y="126"/>
                    <a:pt x="51" y="128"/>
                  </a:cubicBezTo>
                  <a:cubicBezTo>
                    <a:pt x="50" y="130"/>
                    <a:pt x="46" y="131"/>
                    <a:pt x="44" y="132"/>
                  </a:cubicBezTo>
                  <a:cubicBezTo>
                    <a:pt x="43" y="133"/>
                    <a:pt x="41" y="135"/>
                    <a:pt x="40" y="136"/>
                  </a:cubicBezTo>
                  <a:cubicBezTo>
                    <a:pt x="37" y="137"/>
                    <a:pt x="34" y="137"/>
                    <a:pt x="31" y="139"/>
                  </a:cubicBezTo>
                  <a:cubicBezTo>
                    <a:pt x="29" y="140"/>
                    <a:pt x="26" y="142"/>
                    <a:pt x="24" y="144"/>
                  </a:cubicBezTo>
                  <a:cubicBezTo>
                    <a:pt x="22" y="145"/>
                    <a:pt x="16" y="148"/>
                    <a:pt x="13" y="146"/>
                  </a:cubicBezTo>
                  <a:cubicBezTo>
                    <a:pt x="12" y="146"/>
                    <a:pt x="12" y="145"/>
                    <a:pt x="12" y="145"/>
                  </a:cubicBezTo>
                  <a:cubicBezTo>
                    <a:pt x="12" y="141"/>
                    <a:pt x="15" y="138"/>
                    <a:pt x="17" y="135"/>
                  </a:cubicBezTo>
                  <a:cubicBezTo>
                    <a:pt x="21" y="129"/>
                    <a:pt x="26" y="124"/>
                    <a:pt x="30" y="118"/>
                  </a:cubicBezTo>
                  <a:cubicBezTo>
                    <a:pt x="30" y="117"/>
                    <a:pt x="31" y="116"/>
                    <a:pt x="31" y="115"/>
                  </a:cubicBezTo>
                  <a:cubicBezTo>
                    <a:pt x="32" y="113"/>
                    <a:pt x="35" y="111"/>
                    <a:pt x="36" y="108"/>
                  </a:cubicBezTo>
                  <a:cubicBezTo>
                    <a:pt x="44" y="108"/>
                    <a:pt x="48" y="104"/>
                    <a:pt x="49" y="99"/>
                  </a:cubicBezTo>
                  <a:cubicBezTo>
                    <a:pt x="50" y="99"/>
                    <a:pt x="51" y="99"/>
                    <a:pt x="51" y="99"/>
                  </a:cubicBezTo>
                  <a:cubicBezTo>
                    <a:pt x="51" y="104"/>
                    <a:pt x="52" y="109"/>
                    <a:pt x="51" y="114"/>
                  </a:cubicBezTo>
                  <a:cubicBezTo>
                    <a:pt x="51" y="117"/>
                    <a:pt x="52" y="121"/>
                    <a:pt x="51" y="1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6"/>
            <p:cNvSpPr>
              <a:spLocks/>
            </p:cNvSpPr>
            <p:nvPr userDrawn="1"/>
          </p:nvSpPr>
          <p:spPr bwMode="auto">
            <a:xfrm>
              <a:off x="4246514" y="684635"/>
              <a:ext cx="158750" cy="219075"/>
            </a:xfrm>
            <a:custGeom>
              <a:avLst/>
              <a:gdLst>
                <a:gd name="T0" fmla="*/ 14 w 42"/>
                <a:gd name="T1" fmla="*/ 25 h 58"/>
                <a:gd name="T2" fmla="*/ 19 w 42"/>
                <a:gd name="T3" fmla="*/ 30 h 58"/>
                <a:gd name="T4" fmla="*/ 28 w 42"/>
                <a:gd name="T5" fmla="*/ 58 h 58"/>
                <a:gd name="T6" fmla="*/ 42 w 42"/>
                <a:gd name="T7" fmla="*/ 47 h 58"/>
                <a:gd name="T8" fmla="*/ 25 w 42"/>
                <a:gd name="T9" fmla="*/ 15 h 58"/>
                <a:gd name="T10" fmla="*/ 13 w 42"/>
                <a:gd name="T11" fmla="*/ 9 h 58"/>
                <a:gd name="T12" fmla="*/ 2 w 42"/>
                <a:gd name="T13" fmla="*/ 0 h 58"/>
                <a:gd name="T14" fmla="*/ 0 w 42"/>
                <a:gd name="T15" fmla="*/ 2 h 58"/>
                <a:gd name="T16" fmla="*/ 0 w 42"/>
                <a:gd name="T17" fmla="*/ 9 h 58"/>
                <a:gd name="T18" fmla="*/ 5 w 42"/>
                <a:gd name="T19" fmla="*/ 13 h 58"/>
                <a:gd name="T20" fmla="*/ 14 w 42"/>
                <a:gd name="T21" fmla="*/ 2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58">
                  <a:moveTo>
                    <a:pt x="14" y="25"/>
                  </a:moveTo>
                  <a:cubicBezTo>
                    <a:pt x="15" y="27"/>
                    <a:pt x="18" y="28"/>
                    <a:pt x="19" y="30"/>
                  </a:cubicBezTo>
                  <a:cubicBezTo>
                    <a:pt x="24" y="37"/>
                    <a:pt x="25" y="50"/>
                    <a:pt x="28" y="58"/>
                  </a:cubicBezTo>
                  <a:cubicBezTo>
                    <a:pt x="35" y="58"/>
                    <a:pt x="39" y="51"/>
                    <a:pt x="42" y="47"/>
                  </a:cubicBezTo>
                  <a:cubicBezTo>
                    <a:pt x="42" y="36"/>
                    <a:pt x="31" y="19"/>
                    <a:pt x="25" y="15"/>
                  </a:cubicBezTo>
                  <a:cubicBezTo>
                    <a:pt x="21" y="12"/>
                    <a:pt x="17" y="11"/>
                    <a:pt x="13" y="9"/>
                  </a:cubicBezTo>
                  <a:cubicBezTo>
                    <a:pt x="9" y="6"/>
                    <a:pt x="7" y="2"/>
                    <a:pt x="2" y="0"/>
                  </a:cubicBezTo>
                  <a:cubicBezTo>
                    <a:pt x="2" y="0"/>
                    <a:pt x="0" y="2"/>
                    <a:pt x="0" y="2"/>
                  </a:cubicBezTo>
                  <a:cubicBezTo>
                    <a:pt x="0" y="5"/>
                    <a:pt x="0" y="7"/>
                    <a:pt x="0" y="9"/>
                  </a:cubicBezTo>
                  <a:cubicBezTo>
                    <a:pt x="2" y="10"/>
                    <a:pt x="3" y="12"/>
                    <a:pt x="5" y="13"/>
                  </a:cubicBezTo>
                  <a:cubicBezTo>
                    <a:pt x="8" y="17"/>
                    <a:pt x="11" y="21"/>
                    <a:pt x="14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7"/>
            <p:cNvSpPr>
              <a:spLocks noEditPoints="1"/>
            </p:cNvSpPr>
            <p:nvPr userDrawn="1"/>
          </p:nvSpPr>
          <p:spPr bwMode="auto">
            <a:xfrm>
              <a:off x="4276676" y="529060"/>
              <a:ext cx="474663" cy="533400"/>
            </a:xfrm>
            <a:custGeom>
              <a:avLst/>
              <a:gdLst>
                <a:gd name="T0" fmla="*/ 120 w 126"/>
                <a:gd name="T1" fmla="*/ 50 h 141"/>
                <a:gd name="T2" fmla="*/ 114 w 126"/>
                <a:gd name="T3" fmla="*/ 33 h 141"/>
                <a:gd name="T4" fmla="*/ 105 w 126"/>
                <a:gd name="T5" fmla="*/ 32 h 141"/>
                <a:gd name="T6" fmla="*/ 79 w 126"/>
                <a:gd name="T7" fmla="*/ 40 h 141"/>
                <a:gd name="T8" fmla="*/ 86 w 126"/>
                <a:gd name="T9" fmla="*/ 19 h 141"/>
                <a:gd name="T10" fmla="*/ 82 w 126"/>
                <a:gd name="T11" fmla="*/ 1 h 141"/>
                <a:gd name="T12" fmla="*/ 67 w 126"/>
                <a:gd name="T13" fmla="*/ 30 h 141"/>
                <a:gd name="T14" fmla="*/ 46 w 126"/>
                <a:gd name="T15" fmla="*/ 34 h 141"/>
                <a:gd name="T16" fmla="*/ 48 w 126"/>
                <a:gd name="T17" fmla="*/ 44 h 141"/>
                <a:gd name="T18" fmla="*/ 50 w 126"/>
                <a:gd name="T19" fmla="*/ 52 h 141"/>
                <a:gd name="T20" fmla="*/ 60 w 126"/>
                <a:gd name="T21" fmla="*/ 54 h 141"/>
                <a:gd name="T22" fmla="*/ 43 w 126"/>
                <a:gd name="T23" fmla="*/ 66 h 141"/>
                <a:gd name="T24" fmla="*/ 46 w 126"/>
                <a:gd name="T25" fmla="*/ 72 h 141"/>
                <a:gd name="T26" fmla="*/ 37 w 126"/>
                <a:gd name="T27" fmla="*/ 90 h 141"/>
                <a:gd name="T28" fmla="*/ 53 w 126"/>
                <a:gd name="T29" fmla="*/ 79 h 141"/>
                <a:gd name="T30" fmla="*/ 62 w 126"/>
                <a:gd name="T31" fmla="*/ 90 h 141"/>
                <a:gd name="T32" fmla="*/ 79 w 126"/>
                <a:gd name="T33" fmla="*/ 90 h 141"/>
                <a:gd name="T34" fmla="*/ 73 w 126"/>
                <a:gd name="T35" fmla="*/ 94 h 141"/>
                <a:gd name="T36" fmla="*/ 37 w 126"/>
                <a:gd name="T37" fmla="*/ 113 h 141"/>
                <a:gd name="T38" fmla="*/ 0 w 126"/>
                <a:gd name="T39" fmla="*/ 135 h 141"/>
                <a:gd name="T40" fmla="*/ 0 w 126"/>
                <a:gd name="T41" fmla="*/ 139 h 141"/>
                <a:gd name="T42" fmla="*/ 68 w 126"/>
                <a:gd name="T43" fmla="*/ 111 h 141"/>
                <a:gd name="T44" fmla="*/ 85 w 126"/>
                <a:gd name="T45" fmla="*/ 98 h 141"/>
                <a:gd name="T46" fmla="*/ 83 w 126"/>
                <a:gd name="T47" fmla="*/ 104 h 141"/>
                <a:gd name="T48" fmla="*/ 75 w 126"/>
                <a:gd name="T49" fmla="*/ 114 h 141"/>
                <a:gd name="T50" fmla="*/ 61 w 126"/>
                <a:gd name="T51" fmla="*/ 127 h 141"/>
                <a:gd name="T52" fmla="*/ 78 w 126"/>
                <a:gd name="T53" fmla="*/ 124 h 141"/>
                <a:gd name="T54" fmla="*/ 92 w 126"/>
                <a:gd name="T55" fmla="*/ 116 h 141"/>
                <a:gd name="T56" fmla="*/ 100 w 126"/>
                <a:gd name="T57" fmla="*/ 87 h 141"/>
                <a:gd name="T58" fmla="*/ 100 w 126"/>
                <a:gd name="T59" fmla="*/ 78 h 141"/>
                <a:gd name="T60" fmla="*/ 81 w 126"/>
                <a:gd name="T61" fmla="*/ 80 h 141"/>
                <a:gd name="T62" fmla="*/ 75 w 126"/>
                <a:gd name="T63" fmla="*/ 63 h 141"/>
                <a:gd name="T64" fmla="*/ 68 w 126"/>
                <a:gd name="T65" fmla="*/ 74 h 141"/>
                <a:gd name="T66" fmla="*/ 76 w 126"/>
                <a:gd name="T67" fmla="*/ 48 h 141"/>
                <a:gd name="T68" fmla="*/ 86 w 126"/>
                <a:gd name="T69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6" h="141">
                  <a:moveTo>
                    <a:pt x="100" y="78"/>
                  </a:moveTo>
                  <a:cubicBezTo>
                    <a:pt x="106" y="69"/>
                    <a:pt x="115" y="61"/>
                    <a:pt x="120" y="50"/>
                  </a:cubicBezTo>
                  <a:cubicBezTo>
                    <a:pt x="121" y="47"/>
                    <a:pt x="126" y="39"/>
                    <a:pt x="123" y="35"/>
                  </a:cubicBezTo>
                  <a:cubicBezTo>
                    <a:pt x="121" y="33"/>
                    <a:pt x="117" y="34"/>
                    <a:pt x="114" y="33"/>
                  </a:cubicBezTo>
                  <a:cubicBezTo>
                    <a:pt x="113" y="33"/>
                    <a:pt x="112" y="31"/>
                    <a:pt x="111" y="31"/>
                  </a:cubicBezTo>
                  <a:cubicBezTo>
                    <a:pt x="109" y="30"/>
                    <a:pt x="106" y="32"/>
                    <a:pt x="105" y="32"/>
                  </a:cubicBezTo>
                  <a:cubicBezTo>
                    <a:pt x="100" y="34"/>
                    <a:pt x="95" y="35"/>
                    <a:pt x="90" y="37"/>
                  </a:cubicBezTo>
                  <a:cubicBezTo>
                    <a:pt x="88" y="38"/>
                    <a:pt x="81" y="41"/>
                    <a:pt x="79" y="40"/>
                  </a:cubicBezTo>
                  <a:cubicBezTo>
                    <a:pt x="78" y="40"/>
                    <a:pt x="78" y="39"/>
                    <a:pt x="77" y="39"/>
                  </a:cubicBezTo>
                  <a:cubicBezTo>
                    <a:pt x="78" y="31"/>
                    <a:pt x="84" y="26"/>
                    <a:pt x="86" y="19"/>
                  </a:cubicBezTo>
                  <a:cubicBezTo>
                    <a:pt x="87" y="17"/>
                    <a:pt x="90" y="12"/>
                    <a:pt x="88" y="10"/>
                  </a:cubicBezTo>
                  <a:cubicBezTo>
                    <a:pt x="88" y="6"/>
                    <a:pt x="84" y="3"/>
                    <a:pt x="82" y="1"/>
                  </a:cubicBezTo>
                  <a:cubicBezTo>
                    <a:pt x="81" y="0"/>
                    <a:pt x="78" y="1"/>
                    <a:pt x="78" y="3"/>
                  </a:cubicBezTo>
                  <a:cubicBezTo>
                    <a:pt x="78" y="14"/>
                    <a:pt x="73" y="26"/>
                    <a:pt x="67" y="30"/>
                  </a:cubicBezTo>
                  <a:cubicBezTo>
                    <a:pt x="65" y="31"/>
                    <a:pt x="63" y="31"/>
                    <a:pt x="60" y="32"/>
                  </a:cubicBezTo>
                  <a:cubicBezTo>
                    <a:pt x="56" y="33"/>
                    <a:pt x="51" y="38"/>
                    <a:pt x="46" y="34"/>
                  </a:cubicBezTo>
                  <a:cubicBezTo>
                    <a:pt x="44" y="34"/>
                    <a:pt x="43" y="34"/>
                    <a:pt x="42" y="35"/>
                  </a:cubicBezTo>
                  <a:cubicBezTo>
                    <a:pt x="42" y="40"/>
                    <a:pt x="45" y="43"/>
                    <a:pt x="48" y="44"/>
                  </a:cubicBezTo>
                  <a:cubicBezTo>
                    <a:pt x="49" y="45"/>
                    <a:pt x="52" y="45"/>
                    <a:pt x="55" y="44"/>
                  </a:cubicBezTo>
                  <a:cubicBezTo>
                    <a:pt x="54" y="48"/>
                    <a:pt x="52" y="51"/>
                    <a:pt x="50" y="52"/>
                  </a:cubicBezTo>
                  <a:cubicBezTo>
                    <a:pt x="50" y="54"/>
                    <a:pt x="50" y="55"/>
                    <a:pt x="50" y="56"/>
                  </a:cubicBezTo>
                  <a:cubicBezTo>
                    <a:pt x="55" y="57"/>
                    <a:pt x="56" y="54"/>
                    <a:pt x="60" y="54"/>
                  </a:cubicBezTo>
                  <a:cubicBezTo>
                    <a:pt x="59" y="59"/>
                    <a:pt x="55" y="61"/>
                    <a:pt x="53" y="65"/>
                  </a:cubicBezTo>
                  <a:cubicBezTo>
                    <a:pt x="50" y="66"/>
                    <a:pt x="46" y="66"/>
                    <a:pt x="43" y="66"/>
                  </a:cubicBezTo>
                  <a:cubicBezTo>
                    <a:pt x="43" y="66"/>
                    <a:pt x="43" y="67"/>
                    <a:pt x="43" y="67"/>
                  </a:cubicBezTo>
                  <a:cubicBezTo>
                    <a:pt x="43" y="70"/>
                    <a:pt x="44" y="71"/>
                    <a:pt x="46" y="72"/>
                  </a:cubicBezTo>
                  <a:cubicBezTo>
                    <a:pt x="45" y="77"/>
                    <a:pt x="41" y="80"/>
                    <a:pt x="39" y="84"/>
                  </a:cubicBezTo>
                  <a:cubicBezTo>
                    <a:pt x="38" y="85"/>
                    <a:pt x="35" y="87"/>
                    <a:pt x="37" y="90"/>
                  </a:cubicBezTo>
                  <a:cubicBezTo>
                    <a:pt x="37" y="91"/>
                    <a:pt x="38" y="91"/>
                    <a:pt x="39" y="91"/>
                  </a:cubicBezTo>
                  <a:cubicBezTo>
                    <a:pt x="44" y="87"/>
                    <a:pt x="51" y="85"/>
                    <a:pt x="53" y="79"/>
                  </a:cubicBezTo>
                  <a:cubicBezTo>
                    <a:pt x="60" y="79"/>
                    <a:pt x="60" y="81"/>
                    <a:pt x="64" y="83"/>
                  </a:cubicBezTo>
                  <a:cubicBezTo>
                    <a:pt x="64" y="86"/>
                    <a:pt x="63" y="88"/>
                    <a:pt x="62" y="90"/>
                  </a:cubicBezTo>
                  <a:cubicBezTo>
                    <a:pt x="62" y="92"/>
                    <a:pt x="62" y="93"/>
                    <a:pt x="62" y="94"/>
                  </a:cubicBezTo>
                  <a:cubicBezTo>
                    <a:pt x="67" y="94"/>
                    <a:pt x="75" y="87"/>
                    <a:pt x="79" y="90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9" y="92"/>
                    <a:pt x="76" y="93"/>
                    <a:pt x="73" y="94"/>
                  </a:cubicBezTo>
                  <a:cubicBezTo>
                    <a:pt x="69" y="97"/>
                    <a:pt x="63" y="99"/>
                    <a:pt x="58" y="101"/>
                  </a:cubicBezTo>
                  <a:cubicBezTo>
                    <a:pt x="51" y="105"/>
                    <a:pt x="43" y="109"/>
                    <a:pt x="37" y="113"/>
                  </a:cubicBezTo>
                  <a:cubicBezTo>
                    <a:pt x="35" y="114"/>
                    <a:pt x="33" y="114"/>
                    <a:pt x="31" y="115"/>
                  </a:cubicBezTo>
                  <a:cubicBezTo>
                    <a:pt x="21" y="121"/>
                    <a:pt x="11" y="129"/>
                    <a:pt x="0" y="13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7"/>
                    <a:pt x="0" y="138"/>
                    <a:pt x="0" y="139"/>
                  </a:cubicBezTo>
                  <a:cubicBezTo>
                    <a:pt x="14" y="141"/>
                    <a:pt x="24" y="135"/>
                    <a:pt x="34" y="132"/>
                  </a:cubicBezTo>
                  <a:cubicBezTo>
                    <a:pt x="46" y="127"/>
                    <a:pt x="58" y="118"/>
                    <a:pt x="68" y="111"/>
                  </a:cubicBezTo>
                  <a:cubicBezTo>
                    <a:pt x="71" y="109"/>
                    <a:pt x="74" y="104"/>
                    <a:pt x="77" y="102"/>
                  </a:cubicBezTo>
                  <a:cubicBezTo>
                    <a:pt x="80" y="100"/>
                    <a:pt x="82" y="100"/>
                    <a:pt x="85" y="98"/>
                  </a:cubicBezTo>
                  <a:cubicBezTo>
                    <a:pt x="85" y="98"/>
                    <a:pt x="86" y="98"/>
                    <a:pt x="87" y="98"/>
                  </a:cubicBezTo>
                  <a:cubicBezTo>
                    <a:pt x="86" y="101"/>
                    <a:pt x="84" y="102"/>
                    <a:pt x="83" y="104"/>
                  </a:cubicBezTo>
                  <a:cubicBezTo>
                    <a:pt x="83" y="105"/>
                    <a:pt x="82" y="106"/>
                    <a:pt x="82" y="107"/>
                  </a:cubicBezTo>
                  <a:cubicBezTo>
                    <a:pt x="79" y="109"/>
                    <a:pt x="77" y="111"/>
                    <a:pt x="75" y="114"/>
                  </a:cubicBezTo>
                  <a:cubicBezTo>
                    <a:pt x="74" y="115"/>
                    <a:pt x="73" y="117"/>
                    <a:pt x="71" y="118"/>
                  </a:cubicBezTo>
                  <a:cubicBezTo>
                    <a:pt x="68" y="121"/>
                    <a:pt x="64" y="124"/>
                    <a:pt x="61" y="127"/>
                  </a:cubicBezTo>
                  <a:cubicBezTo>
                    <a:pt x="61" y="128"/>
                    <a:pt x="61" y="130"/>
                    <a:pt x="62" y="132"/>
                  </a:cubicBezTo>
                  <a:cubicBezTo>
                    <a:pt x="69" y="131"/>
                    <a:pt x="73" y="126"/>
                    <a:pt x="78" y="124"/>
                  </a:cubicBezTo>
                  <a:cubicBezTo>
                    <a:pt x="81" y="123"/>
                    <a:pt x="84" y="122"/>
                    <a:pt x="87" y="121"/>
                  </a:cubicBezTo>
                  <a:cubicBezTo>
                    <a:pt x="89" y="119"/>
                    <a:pt x="90" y="117"/>
                    <a:pt x="92" y="116"/>
                  </a:cubicBezTo>
                  <a:cubicBezTo>
                    <a:pt x="101" y="109"/>
                    <a:pt x="108" y="105"/>
                    <a:pt x="107" y="89"/>
                  </a:cubicBezTo>
                  <a:cubicBezTo>
                    <a:pt x="104" y="88"/>
                    <a:pt x="101" y="88"/>
                    <a:pt x="100" y="87"/>
                  </a:cubicBezTo>
                  <a:cubicBezTo>
                    <a:pt x="97" y="87"/>
                    <a:pt x="93" y="87"/>
                    <a:pt x="90" y="87"/>
                  </a:cubicBezTo>
                  <a:cubicBezTo>
                    <a:pt x="92" y="82"/>
                    <a:pt x="97" y="82"/>
                    <a:pt x="100" y="78"/>
                  </a:cubicBezTo>
                  <a:close/>
                  <a:moveTo>
                    <a:pt x="86" y="72"/>
                  </a:moveTo>
                  <a:cubicBezTo>
                    <a:pt x="84" y="75"/>
                    <a:pt x="83" y="77"/>
                    <a:pt x="81" y="80"/>
                  </a:cubicBezTo>
                  <a:cubicBezTo>
                    <a:pt x="80" y="80"/>
                    <a:pt x="80" y="80"/>
                    <a:pt x="79" y="79"/>
                  </a:cubicBezTo>
                  <a:cubicBezTo>
                    <a:pt x="78" y="73"/>
                    <a:pt x="77" y="68"/>
                    <a:pt x="75" y="63"/>
                  </a:cubicBezTo>
                  <a:cubicBezTo>
                    <a:pt x="74" y="63"/>
                    <a:pt x="73" y="63"/>
                    <a:pt x="72" y="64"/>
                  </a:cubicBezTo>
                  <a:cubicBezTo>
                    <a:pt x="69" y="66"/>
                    <a:pt x="71" y="72"/>
                    <a:pt x="68" y="74"/>
                  </a:cubicBezTo>
                  <a:cubicBezTo>
                    <a:pt x="66" y="76"/>
                    <a:pt x="63" y="71"/>
                    <a:pt x="62" y="70"/>
                  </a:cubicBezTo>
                  <a:cubicBezTo>
                    <a:pt x="63" y="61"/>
                    <a:pt x="72" y="54"/>
                    <a:pt x="76" y="48"/>
                  </a:cubicBezTo>
                  <a:cubicBezTo>
                    <a:pt x="85" y="48"/>
                    <a:pt x="91" y="52"/>
                    <a:pt x="99" y="52"/>
                  </a:cubicBezTo>
                  <a:cubicBezTo>
                    <a:pt x="98" y="63"/>
                    <a:pt x="90" y="66"/>
                    <a:pt x="86" y="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8"/>
            <p:cNvSpPr>
              <a:spLocks/>
            </p:cNvSpPr>
            <p:nvPr userDrawn="1"/>
          </p:nvSpPr>
          <p:spPr bwMode="auto">
            <a:xfrm>
              <a:off x="4240164" y="867197"/>
              <a:ext cx="71438" cy="120650"/>
            </a:xfrm>
            <a:custGeom>
              <a:avLst/>
              <a:gdLst>
                <a:gd name="T0" fmla="*/ 2 w 19"/>
                <a:gd name="T1" fmla="*/ 24 h 32"/>
                <a:gd name="T2" fmla="*/ 7 w 19"/>
                <a:gd name="T3" fmla="*/ 32 h 32"/>
                <a:gd name="T4" fmla="*/ 12 w 19"/>
                <a:gd name="T5" fmla="*/ 32 h 32"/>
                <a:gd name="T6" fmla="*/ 18 w 19"/>
                <a:gd name="T7" fmla="*/ 19 h 32"/>
                <a:gd name="T8" fmla="*/ 5 w 19"/>
                <a:gd name="T9" fmla="*/ 0 h 32"/>
                <a:gd name="T10" fmla="*/ 1 w 19"/>
                <a:gd name="T11" fmla="*/ 0 h 32"/>
                <a:gd name="T12" fmla="*/ 2 w 19"/>
                <a:gd name="T13" fmla="*/ 15 h 32"/>
                <a:gd name="T14" fmla="*/ 2 w 19"/>
                <a:gd name="T15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32">
                  <a:moveTo>
                    <a:pt x="2" y="24"/>
                  </a:moveTo>
                  <a:cubicBezTo>
                    <a:pt x="3" y="26"/>
                    <a:pt x="6" y="29"/>
                    <a:pt x="7" y="32"/>
                  </a:cubicBezTo>
                  <a:cubicBezTo>
                    <a:pt x="9" y="32"/>
                    <a:pt x="10" y="32"/>
                    <a:pt x="12" y="32"/>
                  </a:cubicBezTo>
                  <a:cubicBezTo>
                    <a:pt x="15" y="29"/>
                    <a:pt x="17" y="25"/>
                    <a:pt x="18" y="19"/>
                  </a:cubicBezTo>
                  <a:cubicBezTo>
                    <a:pt x="19" y="14"/>
                    <a:pt x="9" y="1"/>
                    <a:pt x="5" y="0"/>
                  </a:cubicBezTo>
                  <a:cubicBezTo>
                    <a:pt x="4" y="0"/>
                    <a:pt x="2" y="0"/>
                    <a:pt x="1" y="0"/>
                  </a:cubicBezTo>
                  <a:cubicBezTo>
                    <a:pt x="0" y="3"/>
                    <a:pt x="2" y="12"/>
                    <a:pt x="2" y="15"/>
                  </a:cubicBezTo>
                  <a:cubicBezTo>
                    <a:pt x="2" y="18"/>
                    <a:pt x="2" y="21"/>
                    <a:pt x="2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9"/>
            <p:cNvSpPr>
              <a:spLocks/>
            </p:cNvSpPr>
            <p:nvPr userDrawn="1"/>
          </p:nvSpPr>
          <p:spPr bwMode="auto">
            <a:xfrm>
              <a:off x="4210001" y="1051347"/>
              <a:ext cx="398463" cy="265113"/>
            </a:xfrm>
            <a:custGeom>
              <a:avLst/>
              <a:gdLst>
                <a:gd name="T0" fmla="*/ 87 w 106"/>
                <a:gd name="T1" fmla="*/ 0 h 70"/>
                <a:gd name="T2" fmla="*/ 63 w 106"/>
                <a:gd name="T3" fmla="*/ 7 h 70"/>
                <a:gd name="T4" fmla="*/ 38 w 106"/>
                <a:gd name="T5" fmla="*/ 16 h 70"/>
                <a:gd name="T6" fmla="*/ 22 w 106"/>
                <a:gd name="T7" fmla="*/ 24 h 70"/>
                <a:gd name="T8" fmla="*/ 17 w 106"/>
                <a:gd name="T9" fmla="*/ 25 h 70"/>
                <a:gd name="T10" fmla="*/ 10 w 106"/>
                <a:gd name="T11" fmla="*/ 29 h 70"/>
                <a:gd name="T12" fmla="*/ 4 w 106"/>
                <a:gd name="T13" fmla="*/ 30 h 70"/>
                <a:gd name="T14" fmla="*/ 0 w 106"/>
                <a:gd name="T15" fmla="*/ 35 h 70"/>
                <a:gd name="T16" fmla="*/ 6 w 106"/>
                <a:gd name="T17" fmla="*/ 49 h 70"/>
                <a:gd name="T18" fmla="*/ 7 w 106"/>
                <a:gd name="T19" fmla="*/ 52 h 70"/>
                <a:gd name="T20" fmla="*/ 10 w 106"/>
                <a:gd name="T21" fmla="*/ 54 h 70"/>
                <a:gd name="T22" fmla="*/ 20 w 106"/>
                <a:gd name="T23" fmla="*/ 51 h 70"/>
                <a:gd name="T24" fmla="*/ 41 w 106"/>
                <a:gd name="T25" fmla="*/ 37 h 70"/>
                <a:gd name="T26" fmla="*/ 51 w 106"/>
                <a:gd name="T27" fmla="*/ 32 h 70"/>
                <a:gd name="T28" fmla="*/ 59 w 106"/>
                <a:gd name="T29" fmla="*/ 31 h 70"/>
                <a:gd name="T30" fmla="*/ 69 w 106"/>
                <a:gd name="T31" fmla="*/ 28 h 70"/>
                <a:gd name="T32" fmla="*/ 71 w 106"/>
                <a:gd name="T33" fmla="*/ 31 h 70"/>
                <a:gd name="T34" fmla="*/ 70 w 106"/>
                <a:gd name="T35" fmla="*/ 40 h 70"/>
                <a:gd name="T36" fmla="*/ 72 w 106"/>
                <a:gd name="T37" fmla="*/ 47 h 70"/>
                <a:gd name="T38" fmla="*/ 69 w 106"/>
                <a:gd name="T39" fmla="*/ 51 h 70"/>
                <a:gd name="T40" fmla="*/ 54 w 106"/>
                <a:gd name="T41" fmla="*/ 56 h 70"/>
                <a:gd name="T42" fmla="*/ 44 w 106"/>
                <a:gd name="T43" fmla="*/ 56 h 70"/>
                <a:gd name="T44" fmla="*/ 43 w 106"/>
                <a:gd name="T45" fmla="*/ 56 h 70"/>
                <a:gd name="T46" fmla="*/ 44 w 106"/>
                <a:gd name="T47" fmla="*/ 60 h 70"/>
                <a:gd name="T48" fmla="*/ 52 w 106"/>
                <a:gd name="T49" fmla="*/ 63 h 70"/>
                <a:gd name="T50" fmla="*/ 67 w 106"/>
                <a:gd name="T51" fmla="*/ 67 h 70"/>
                <a:gd name="T52" fmla="*/ 71 w 106"/>
                <a:gd name="T53" fmla="*/ 63 h 70"/>
                <a:gd name="T54" fmla="*/ 80 w 106"/>
                <a:gd name="T55" fmla="*/ 62 h 70"/>
                <a:gd name="T56" fmla="*/ 83 w 106"/>
                <a:gd name="T57" fmla="*/ 56 h 70"/>
                <a:gd name="T58" fmla="*/ 86 w 106"/>
                <a:gd name="T59" fmla="*/ 49 h 70"/>
                <a:gd name="T60" fmla="*/ 85 w 106"/>
                <a:gd name="T61" fmla="*/ 42 h 70"/>
                <a:gd name="T62" fmla="*/ 84 w 106"/>
                <a:gd name="T63" fmla="*/ 37 h 70"/>
                <a:gd name="T64" fmla="*/ 80 w 106"/>
                <a:gd name="T65" fmla="*/ 25 h 70"/>
                <a:gd name="T66" fmla="*/ 81 w 106"/>
                <a:gd name="T67" fmla="*/ 23 h 70"/>
                <a:gd name="T68" fmla="*/ 97 w 106"/>
                <a:gd name="T69" fmla="*/ 21 h 70"/>
                <a:gd name="T70" fmla="*/ 104 w 106"/>
                <a:gd name="T71" fmla="*/ 15 h 70"/>
                <a:gd name="T72" fmla="*/ 106 w 106"/>
                <a:gd name="T73" fmla="*/ 9 h 70"/>
                <a:gd name="T74" fmla="*/ 103 w 106"/>
                <a:gd name="T75" fmla="*/ 2 h 70"/>
                <a:gd name="T76" fmla="*/ 87 w 106"/>
                <a:gd name="T7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6" h="70">
                  <a:moveTo>
                    <a:pt x="87" y="0"/>
                  </a:moveTo>
                  <a:cubicBezTo>
                    <a:pt x="83" y="4"/>
                    <a:pt x="69" y="4"/>
                    <a:pt x="63" y="7"/>
                  </a:cubicBezTo>
                  <a:cubicBezTo>
                    <a:pt x="55" y="10"/>
                    <a:pt x="47" y="13"/>
                    <a:pt x="38" y="16"/>
                  </a:cubicBezTo>
                  <a:cubicBezTo>
                    <a:pt x="33" y="19"/>
                    <a:pt x="27" y="22"/>
                    <a:pt x="22" y="24"/>
                  </a:cubicBezTo>
                  <a:cubicBezTo>
                    <a:pt x="20" y="24"/>
                    <a:pt x="19" y="25"/>
                    <a:pt x="17" y="25"/>
                  </a:cubicBezTo>
                  <a:cubicBezTo>
                    <a:pt x="15" y="26"/>
                    <a:pt x="13" y="28"/>
                    <a:pt x="10" y="29"/>
                  </a:cubicBezTo>
                  <a:cubicBezTo>
                    <a:pt x="8" y="30"/>
                    <a:pt x="6" y="30"/>
                    <a:pt x="4" y="30"/>
                  </a:cubicBezTo>
                  <a:cubicBezTo>
                    <a:pt x="2" y="31"/>
                    <a:pt x="1" y="33"/>
                    <a:pt x="0" y="35"/>
                  </a:cubicBezTo>
                  <a:cubicBezTo>
                    <a:pt x="0" y="42"/>
                    <a:pt x="4" y="45"/>
                    <a:pt x="6" y="49"/>
                  </a:cubicBezTo>
                  <a:cubicBezTo>
                    <a:pt x="6" y="50"/>
                    <a:pt x="6" y="51"/>
                    <a:pt x="7" y="52"/>
                  </a:cubicBezTo>
                  <a:cubicBezTo>
                    <a:pt x="7" y="53"/>
                    <a:pt x="9" y="54"/>
                    <a:pt x="10" y="54"/>
                  </a:cubicBezTo>
                  <a:cubicBezTo>
                    <a:pt x="14" y="54"/>
                    <a:pt x="18" y="52"/>
                    <a:pt x="20" y="51"/>
                  </a:cubicBezTo>
                  <a:cubicBezTo>
                    <a:pt x="28" y="47"/>
                    <a:pt x="34" y="41"/>
                    <a:pt x="41" y="37"/>
                  </a:cubicBezTo>
                  <a:cubicBezTo>
                    <a:pt x="44" y="35"/>
                    <a:pt x="48" y="33"/>
                    <a:pt x="51" y="32"/>
                  </a:cubicBezTo>
                  <a:cubicBezTo>
                    <a:pt x="54" y="31"/>
                    <a:pt x="56" y="32"/>
                    <a:pt x="59" y="31"/>
                  </a:cubicBezTo>
                  <a:cubicBezTo>
                    <a:pt x="64" y="29"/>
                    <a:pt x="62" y="26"/>
                    <a:pt x="69" y="28"/>
                  </a:cubicBezTo>
                  <a:cubicBezTo>
                    <a:pt x="70" y="29"/>
                    <a:pt x="71" y="30"/>
                    <a:pt x="71" y="31"/>
                  </a:cubicBezTo>
                  <a:cubicBezTo>
                    <a:pt x="72" y="34"/>
                    <a:pt x="70" y="38"/>
                    <a:pt x="70" y="40"/>
                  </a:cubicBezTo>
                  <a:cubicBezTo>
                    <a:pt x="71" y="43"/>
                    <a:pt x="72" y="43"/>
                    <a:pt x="72" y="47"/>
                  </a:cubicBezTo>
                  <a:cubicBezTo>
                    <a:pt x="71" y="48"/>
                    <a:pt x="70" y="50"/>
                    <a:pt x="69" y="51"/>
                  </a:cubicBezTo>
                  <a:cubicBezTo>
                    <a:pt x="65" y="54"/>
                    <a:pt x="59" y="55"/>
                    <a:pt x="54" y="56"/>
                  </a:cubicBezTo>
                  <a:cubicBezTo>
                    <a:pt x="51" y="57"/>
                    <a:pt x="46" y="55"/>
                    <a:pt x="44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8"/>
                    <a:pt x="43" y="59"/>
                    <a:pt x="44" y="60"/>
                  </a:cubicBezTo>
                  <a:cubicBezTo>
                    <a:pt x="45" y="64"/>
                    <a:pt x="47" y="62"/>
                    <a:pt x="52" y="63"/>
                  </a:cubicBezTo>
                  <a:cubicBezTo>
                    <a:pt x="56" y="65"/>
                    <a:pt x="60" y="70"/>
                    <a:pt x="67" y="67"/>
                  </a:cubicBezTo>
                  <a:cubicBezTo>
                    <a:pt x="68" y="66"/>
                    <a:pt x="69" y="64"/>
                    <a:pt x="71" y="63"/>
                  </a:cubicBezTo>
                  <a:cubicBezTo>
                    <a:pt x="74" y="62"/>
                    <a:pt x="77" y="64"/>
                    <a:pt x="80" y="62"/>
                  </a:cubicBezTo>
                  <a:cubicBezTo>
                    <a:pt x="82" y="61"/>
                    <a:pt x="82" y="58"/>
                    <a:pt x="83" y="56"/>
                  </a:cubicBezTo>
                  <a:cubicBezTo>
                    <a:pt x="84" y="54"/>
                    <a:pt x="86" y="52"/>
                    <a:pt x="86" y="49"/>
                  </a:cubicBezTo>
                  <a:cubicBezTo>
                    <a:pt x="87" y="46"/>
                    <a:pt x="85" y="44"/>
                    <a:pt x="85" y="42"/>
                  </a:cubicBezTo>
                  <a:cubicBezTo>
                    <a:pt x="84" y="40"/>
                    <a:pt x="84" y="39"/>
                    <a:pt x="84" y="37"/>
                  </a:cubicBezTo>
                  <a:cubicBezTo>
                    <a:pt x="82" y="33"/>
                    <a:pt x="80" y="31"/>
                    <a:pt x="80" y="25"/>
                  </a:cubicBezTo>
                  <a:cubicBezTo>
                    <a:pt x="79" y="24"/>
                    <a:pt x="80" y="23"/>
                    <a:pt x="81" y="23"/>
                  </a:cubicBezTo>
                  <a:cubicBezTo>
                    <a:pt x="86" y="22"/>
                    <a:pt x="91" y="21"/>
                    <a:pt x="97" y="21"/>
                  </a:cubicBezTo>
                  <a:cubicBezTo>
                    <a:pt x="99" y="19"/>
                    <a:pt x="102" y="17"/>
                    <a:pt x="104" y="15"/>
                  </a:cubicBezTo>
                  <a:cubicBezTo>
                    <a:pt x="105" y="13"/>
                    <a:pt x="105" y="10"/>
                    <a:pt x="106" y="9"/>
                  </a:cubicBezTo>
                  <a:cubicBezTo>
                    <a:pt x="106" y="5"/>
                    <a:pt x="104" y="4"/>
                    <a:pt x="103" y="2"/>
                  </a:cubicBezTo>
                  <a:cubicBezTo>
                    <a:pt x="96" y="2"/>
                    <a:pt x="93" y="0"/>
                    <a:pt x="8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0"/>
            <p:cNvSpPr>
              <a:spLocks/>
            </p:cNvSpPr>
            <p:nvPr userDrawn="1"/>
          </p:nvSpPr>
          <p:spPr bwMode="auto">
            <a:xfrm>
              <a:off x="3400376" y="624310"/>
              <a:ext cx="557213" cy="593725"/>
            </a:xfrm>
            <a:custGeom>
              <a:avLst/>
              <a:gdLst>
                <a:gd name="T0" fmla="*/ 143 w 148"/>
                <a:gd name="T1" fmla="*/ 58 h 157"/>
                <a:gd name="T2" fmla="*/ 146 w 148"/>
                <a:gd name="T3" fmla="*/ 53 h 157"/>
                <a:gd name="T4" fmla="*/ 145 w 148"/>
                <a:gd name="T5" fmla="*/ 47 h 157"/>
                <a:gd name="T6" fmla="*/ 119 w 148"/>
                <a:gd name="T7" fmla="*/ 62 h 157"/>
                <a:gd name="T8" fmla="*/ 106 w 148"/>
                <a:gd name="T9" fmla="*/ 70 h 157"/>
                <a:gd name="T10" fmla="*/ 106 w 148"/>
                <a:gd name="T11" fmla="*/ 70 h 157"/>
                <a:gd name="T12" fmla="*/ 105 w 148"/>
                <a:gd name="T13" fmla="*/ 40 h 157"/>
                <a:gd name="T14" fmla="*/ 105 w 148"/>
                <a:gd name="T15" fmla="*/ 29 h 157"/>
                <a:gd name="T16" fmla="*/ 107 w 148"/>
                <a:gd name="T17" fmla="*/ 26 h 157"/>
                <a:gd name="T18" fmla="*/ 106 w 148"/>
                <a:gd name="T19" fmla="*/ 14 h 157"/>
                <a:gd name="T20" fmla="*/ 96 w 148"/>
                <a:gd name="T21" fmla="*/ 7 h 157"/>
                <a:gd name="T22" fmla="*/ 90 w 148"/>
                <a:gd name="T23" fmla="*/ 2 h 157"/>
                <a:gd name="T24" fmla="*/ 79 w 148"/>
                <a:gd name="T25" fmla="*/ 0 h 157"/>
                <a:gd name="T26" fmla="*/ 75 w 148"/>
                <a:gd name="T27" fmla="*/ 2 h 157"/>
                <a:gd name="T28" fmla="*/ 84 w 148"/>
                <a:gd name="T29" fmla="*/ 33 h 157"/>
                <a:gd name="T30" fmla="*/ 85 w 148"/>
                <a:gd name="T31" fmla="*/ 66 h 157"/>
                <a:gd name="T32" fmla="*/ 82 w 148"/>
                <a:gd name="T33" fmla="*/ 84 h 157"/>
                <a:gd name="T34" fmla="*/ 63 w 148"/>
                <a:gd name="T35" fmla="*/ 93 h 157"/>
                <a:gd name="T36" fmla="*/ 53 w 148"/>
                <a:gd name="T37" fmla="*/ 97 h 157"/>
                <a:gd name="T38" fmla="*/ 42 w 148"/>
                <a:gd name="T39" fmla="*/ 100 h 157"/>
                <a:gd name="T40" fmla="*/ 24 w 148"/>
                <a:gd name="T41" fmla="*/ 110 h 157"/>
                <a:gd name="T42" fmla="*/ 19 w 148"/>
                <a:gd name="T43" fmla="*/ 111 h 157"/>
                <a:gd name="T44" fmla="*/ 12 w 148"/>
                <a:gd name="T45" fmla="*/ 114 h 157"/>
                <a:gd name="T46" fmla="*/ 9 w 148"/>
                <a:gd name="T47" fmla="*/ 114 h 157"/>
                <a:gd name="T48" fmla="*/ 4 w 148"/>
                <a:gd name="T49" fmla="*/ 108 h 157"/>
                <a:gd name="T50" fmla="*/ 2 w 148"/>
                <a:gd name="T51" fmla="*/ 107 h 157"/>
                <a:gd name="T52" fmla="*/ 1 w 148"/>
                <a:gd name="T53" fmla="*/ 109 h 157"/>
                <a:gd name="T54" fmla="*/ 6 w 148"/>
                <a:gd name="T55" fmla="*/ 134 h 157"/>
                <a:gd name="T56" fmla="*/ 36 w 148"/>
                <a:gd name="T57" fmla="*/ 125 h 157"/>
                <a:gd name="T58" fmla="*/ 47 w 148"/>
                <a:gd name="T59" fmla="*/ 119 h 157"/>
                <a:gd name="T60" fmla="*/ 55 w 148"/>
                <a:gd name="T61" fmla="*/ 112 h 157"/>
                <a:gd name="T62" fmla="*/ 59 w 148"/>
                <a:gd name="T63" fmla="*/ 111 h 157"/>
                <a:gd name="T64" fmla="*/ 78 w 148"/>
                <a:gd name="T65" fmla="*/ 105 h 157"/>
                <a:gd name="T66" fmla="*/ 57 w 148"/>
                <a:gd name="T67" fmla="*/ 140 h 157"/>
                <a:gd name="T68" fmla="*/ 52 w 148"/>
                <a:gd name="T69" fmla="*/ 142 h 157"/>
                <a:gd name="T70" fmla="*/ 47 w 148"/>
                <a:gd name="T71" fmla="*/ 145 h 157"/>
                <a:gd name="T72" fmla="*/ 44 w 148"/>
                <a:gd name="T73" fmla="*/ 145 h 157"/>
                <a:gd name="T74" fmla="*/ 37 w 148"/>
                <a:gd name="T75" fmla="*/ 149 h 157"/>
                <a:gd name="T76" fmla="*/ 33 w 148"/>
                <a:gd name="T77" fmla="*/ 156 h 157"/>
                <a:gd name="T78" fmla="*/ 33 w 148"/>
                <a:gd name="T79" fmla="*/ 157 h 157"/>
                <a:gd name="T80" fmla="*/ 83 w 148"/>
                <a:gd name="T81" fmla="*/ 136 h 157"/>
                <a:gd name="T82" fmla="*/ 97 w 148"/>
                <a:gd name="T83" fmla="*/ 123 h 157"/>
                <a:gd name="T84" fmla="*/ 103 w 148"/>
                <a:gd name="T85" fmla="*/ 99 h 157"/>
                <a:gd name="T86" fmla="*/ 105 w 148"/>
                <a:gd name="T87" fmla="*/ 89 h 157"/>
                <a:gd name="T88" fmla="*/ 115 w 148"/>
                <a:gd name="T89" fmla="*/ 82 h 157"/>
                <a:gd name="T90" fmla="*/ 121 w 148"/>
                <a:gd name="T91" fmla="*/ 76 h 157"/>
                <a:gd name="T92" fmla="*/ 135 w 148"/>
                <a:gd name="T93" fmla="*/ 66 h 157"/>
                <a:gd name="T94" fmla="*/ 143 w 148"/>
                <a:gd name="T95" fmla="*/ 5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8" h="157">
                  <a:moveTo>
                    <a:pt x="143" y="58"/>
                  </a:moveTo>
                  <a:cubicBezTo>
                    <a:pt x="144" y="56"/>
                    <a:pt x="144" y="54"/>
                    <a:pt x="146" y="53"/>
                  </a:cubicBezTo>
                  <a:cubicBezTo>
                    <a:pt x="148" y="52"/>
                    <a:pt x="146" y="47"/>
                    <a:pt x="145" y="47"/>
                  </a:cubicBezTo>
                  <a:cubicBezTo>
                    <a:pt x="129" y="43"/>
                    <a:pt x="127" y="55"/>
                    <a:pt x="119" y="62"/>
                  </a:cubicBezTo>
                  <a:cubicBezTo>
                    <a:pt x="115" y="65"/>
                    <a:pt x="110" y="67"/>
                    <a:pt x="106" y="70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4" y="61"/>
                    <a:pt x="105" y="50"/>
                    <a:pt x="105" y="40"/>
                  </a:cubicBezTo>
                  <a:cubicBezTo>
                    <a:pt x="105" y="36"/>
                    <a:pt x="105" y="32"/>
                    <a:pt x="105" y="29"/>
                  </a:cubicBezTo>
                  <a:cubicBezTo>
                    <a:pt x="105" y="28"/>
                    <a:pt x="107" y="27"/>
                    <a:pt x="107" y="26"/>
                  </a:cubicBezTo>
                  <a:cubicBezTo>
                    <a:pt x="109" y="23"/>
                    <a:pt x="108" y="17"/>
                    <a:pt x="106" y="14"/>
                  </a:cubicBezTo>
                  <a:cubicBezTo>
                    <a:pt x="104" y="10"/>
                    <a:pt x="99" y="9"/>
                    <a:pt x="96" y="7"/>
                  </a:cubicBezTo>
                  <a:cubicBezTo>
                    <a:pt x="94" y="5"/>
                    <a:pt x="92" y="3"/>
                    <a:pt x="90" y="2"/>
                  </a:cubicBezTo>
                  <a:cubicBezTo>
                    <a:pt x="86" y="1"/>
                    <a:pt x="82" y="2"/>
                    <a:pt x="79" y="0"/>
                  </a:cubicBezTo>
                  <a:cubicBezTo>
                    <a:pt x="77" y="0"/>
                    <a:pt x="77" y="1"/>
                    <a:pt x="75" y="2"/>
                  </a:cubicBezTo>
                  <a:cubicBezTo>
                    <a:pt x="72" y="12"/>
                    <a:pt x="81" y="26"/>
                    <a:pt x="84" y="33"/>
                  </a:cubicBezTo>
                  <a:cubicBezTo>
                    <a:pt x="86" y="39"/>
                    <a:pt x="86" y="59"/>
                    <a:pt x="85" y="66"/>
                  </a:cubicBezTo>
                  <a:cubicBezTo>
                    <a:pt x="83" y="72"/>
                    <a:pt x="85" y="80"/>
                    <a:pt x="82" y="84"/>
                  </a:cubicBezTo>
                  <a:cubicBezTo>
                    <a:pt x="81" y="86"/>
                    <a:pt x="66" y="91"/>
                    <a:pt x="63" y="93"/>
                  </a:cubicBezTo>
                  <a:cubicBezTo>
                    <a:pt x="60" y="94"/>
                    <a:pt x="56" y="96"/>
                    <a:pt x="53" y="97"/>
                  </a:cubicBezTo>
                  <a:cubicBezTo>
                    <a:pt x="49" y="98"/>
                    <a:pt x="45" y="98"/>
                    <a:pt x="42" y="100"/>
                  </a:cubicBezTo>
                  <a:cubicBezTo>
                    <a:pt x="37" y="103"/>
                    <a:pt x="30" y="109"/>
                    <a:pt x="24" y="110"/>
                  </a:cubicBezTo>
                  <a:cubicBezTo>
                    <a:pt x="23" y="111"/>
                    <a:pt x="21" y="111"/>
                    <a:pt x="19" y="111"/>
                  </a:cubicBezTo>
                  <a:cubicBezTo>
                    <a:pt x="17" y="112"/>
                    <a:pt x="14" y="113"/>
                    <a:pt x="12" y="114"/>
                  </a:cubicBezTo>
                  <a:cubicBezTo>
                    <a:pt x="11" y="114"/>
                    <a:pt x="9" y="114"/>
                    <a:pt x="9" y="114"/>
                  </a:cubicBezTo>
                  <a:cubicBezTo>
                    <a:pt x="7" y="112"/>
                    <a:pt x="5" y="110"/>
                    <a:pt x="4" y="108"/>
                  </a:cubicBezTo>
                  <a:cubicBezTo>
                    <a:pt x="3" y="107"/>
                    <a:pt x="2" y="107"/>
                    <a:pt x="2" y="107"/>
                  </a:cubicBezTo>
                  <a:cubicBezTo>
                    <a:pt x="2" y="107"/>
                    <a:pt x="1" y="108"/>
                    <a:pt x="1" y="109"/>
                  </a:cubicBezTo>
                  <a:cubicBezTo>
                    <a:pt x="1" y="122"/>
                    <a:pt x="0" y="125"/>
                    <a:pt x="6" y="134"/>
                  </a:cubicBezTo>
                  <a:cubicBezTo>
                    <a:pt x="19" y="137"/>
                    <a:pt x="28" y="131"/>
                    <a:pt x="36" y="125"/>
                  </a:cubicBezTo>
                  <a:cubicBezTo>
                    <a:pt x="40" y="123"/>
                    <a:pt x="43" y="121"/>
                    <a:pt x="47" y="119"/>
                  </a:cubicBezTo>
                  <a:cubicBezTo>
                    <a:pt x="50" y="117"/>
                    <a:pt x="52" y="113"/>
                    <a:pt x="55" y="112"/>
                  </a:cubicBezTo>
                  <a:cubicBezTo>
                    <a:pt x="56" y="111"/>
                    <a:pt x="58" y="111"/>
                    <a:pt x="59" y="111"/>
                  </a:cubicBezTo>
                  <a:cubicBezTo>
                    <a:pt x="65" y="109"/>
                    <a:pt x="70" y="105"/>
                    <a:pt x="78" y="105"/>
                  </a:cubicBezTo>
                  <a:cubicBezTo>
                    <a:pt x="78" y="119"/>
                    <a:pt x="66" y="134"/>
                    <a:pt x="57" y="140"/>
                  </a:cubicBezTo>
                  <a:cubicBezTo>
                    <a:pt x="55" y="141"/>
                    <a:pt x="54" y="142"/>
                    <a:pt x="52" y="142"/>
                  </a:cubicBezTo>
                  <a:cubicBezTo>
                    <a:pt x="51" y="143"/>
                    <a:pt x="49" y="144"/>
                    <a:pt x="47" y="145"/>
                  </a:cubicBezTo>
                  <a:cubicBezTo>
                    <a:pt x="46" y="145"/>
                    <a:pt x="45" y="145"/>
                    <a:pt x="44" y="145"/>
                  </a:cubicBezTo>
                  <a:cubicBezTo>
                    <a:pt x="42" y="146"/>
                    <a:pt x="39" y="148"/>
                    <a:pt x="37" y="149"/>
                  </a:cubicBezTo>
                  <a:cubicBezTo>
                    <a:pt x="34" y="152"/>
                    <a:pt x="34" y="154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56" y="157"/>
                    <a:pt x="70" y="147"/>
                    <a:pt x="83" y="136"/>
                  </a:cubicBezTo>
                  <a:cubicBezTo>
                    <a:pt x="88" y="132"/>
                    <a:pt x="94" y="129"/>
                    <a:pt x="97" y="123"/>
                  </a:cubicBezTo>
                  <a:cubicBezTo>
                    <a:pt x="100" y="115"/>
                    <a:pt x="101" y="106"/>
                    <a:pt x="103" y="99"/>
                  </a:cubicBezTo>
                  <a:cubicBezTo>
                    <a:pt x="104" y="96"/>
                    <a:pt x="104" y="93"/>
                    <a:pt x="105" y="89"/>
                  </a:cubicBezTo>
                  <a:cubicBezTo>
                    <a:pt x="106" y="87"/>
                    <a:pt x="112" y="84"/>
                    <a:pt x="115" y="82"/>
                  </a:cubicBezTo>
                  <a:cubicBezTo>
                    <a:pt x="117" y="80"/>
                    <a:pt x="119" y="78"/>
                    <a:pt x="121" y="76"/>
                  </a:cubicBezTo>
                  <a:cubicBezTo>
                    <a:pt x="126" y="72"/>
                    <a:pt x="131" y="69"/>
                    <a:pt x="135" y="66"/>
                  </a:cubicBezTo>
                  <a:cubicBezTo>
                    <a:pt x="138" y="64"/>
                    <a:pt x="142" y="61"/>
                    <a:pt x="143" y="5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1"/>
            <p:cNvSpPr>
              <a:spLocks/>
            </p:cNvSpPr>
            <p:nvPr userDrawn="1"/>
          </p:nvSpPr>
          <p:spPr bwMode="auto">
            <a:xfrm>
              <a:off x="3886151" y="1062460"/>
              <a:ext cx="120650" cy="152400"/>
            </a:xfrm>
            <a:custGeom>
              <a:avLst/>
              <a:gdLst>
                <a:gd name="T0" fmla="*/ 15 w 32"/>
                <a:gd name="T1" fmla="*/ 8 h 40"/>
                <a:gd name="T2" fmla="*/ 1 w 32"/>
                <a:gd name="T3" fmla="*/ 0 h 40"/>
                <a:gd name="T4" fmla="*/ 0 w 32"/>
                <a:gd name="T5" fmla="*/ 1 h 40"/>
                <a:gd name="T6" fmla="*/ 4 w 32"/>
                <a:gd name="T7" fmla="*/ 20 h 40"/>
                <a:gd name="T8" fmla="*/ 5 w 32"/>
                <a:gd name="T9" fmla="*/ 24 h 40"/>
                <a:gd name="T10" fmla="*/ 7 w 32"/>
                <a:gd name="T11" fmla="*/ 34 h 40"/>
                <a:gd name="T12" fmla="*/ 19 w 32"/>
                <a:gd name="T13" fmla="*/ 38 h 40"/>
                <a:gd name="T14" fmla="*/ 32 w 32"/>
                <a:gd name="T15" fmla="*/ 29 h 40"/>
                <a:gd name="T16" fmla="*/ 15 w 32"/>
                <a:gd name="T17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40">
                  <a:moveTo>
                    <a:pt x="15" y="8"/>
                  </a:moveTo>
                  <a:cubicBezTo>
                    <a:pt x="11" y="5"/>
                    <a:pt x="9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1"/>
                    <a:pt x="1" y="12"/>
                    <a:pt x="4" y="20"/>
                  </a:cubicBezTo>
                  <a:cubicBezTo>
                    <a:pt x="4" y="21"/>
                    <a:pt x="4" y="22"/>
                    <a:pt x="5" y="24"/>
                  </a:cubicBezTo>
                  <a:cubicBezTo>
                    <a:pt x="6" y="26"/>
                    <a:pt x="10" y="30"/>
                    <a:pt x="7" y="34"/>
                  </a:cubicBezTo>
                  <a:cubicBezTo>
                    <a:pt x="8" y="38"/>
                    <a:pt x="14" y="40"/>
                    <a:pt x="19" y="38"/>
                  </a:cubicBezTo>
                  <a:cubicBezTo>
                    <a:pt x="24" y="37"/>
                    <a:pt x="29" y="33"/>
                    <a:pt x="32" y="29"/>
                  </a:cubicBezTo>
                  <a:cubicBezTo>
                    <a:pt x="32" y="18"/>
                    <a:pt x="22" y="13"/>
                    <a:pt x="15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2"/>
            <p:cNvSpPr>
              <a:spLocks/>
            </p:cNvSpPr>
            <p:nvPr userDrawn="1"/>
          </p:nvSpPr>
          <p:spPr bwMode="auto">
            <a:xfrm>
              <a:off x="2990801" y="517947"/>
              <a:ext cx="176213" cy="182563"/>
            </a:xfrm>
            <a:custGeom>
              <a:avLst/>
              <a:gdLst>
                <a:gd name="T0" fmla="*/ 6 w 47"/>
                <a:gd name="T1" fmla="*/ 16 h 48"/>
                <a:gd name="T2" fmla="*/ 8 w 47"/>
                <a:gd name="T3" fmla="*/ 18 h 48"/>
                <a:gd name="T4" fmla="*/ 12 w 47"/>
                <a:gd name="T5" fmla="*/ 27 h 48"/>
                <a:gd name="T6" fmla="*/ 10 w 47"/>
                <a:gd name="T7" fmla="*/ 44 h 48"/>
                <a:gd name="T8" fmla="*/ 12 w 47"/>
                <a:gd name="T9" fmla="*/ 48 h 48"/>
                <a:gd name="T10" fmla="*/ 28 w 47"/>
                <a:gd name="T11" fmla="*/ 37 h 48"/>
                <a:gd name="T12" fmla="*/ 46 w 47"/>
                <a:gd name="T13" fmla="*/ 22 h 48"/>
                <a:gd name="T14" fmla="*/ 43 w 47"/>
                <a:gd name="T15" fmla="*/ 18 h 48"/>
                <a:gd name="T16" fmla="*/ 32 w 47"/>
                <a:gd name="T17" fmla="*/ 10 h 48"/>
                <a:gd name="T18" fmla="*/ 26 w 47"/>
                <a:gd name="T19" fmla="*/ 8 h 48"/>
                <a:gd name="T20" fmla="*/ 5 w 47"/>
                <a:gd name="T21" fmla="*/ 0 h 48"/>
                <a:gd name="T22" fmla="*/ 5 w 47"/>
                <a:gd name="T23" fmla="*/ 11 h 48"/>
                <a:gd name="T24" fmla="*/ 6 w 47"/>
                <a:gd name="T25" fmla="*/ 1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48">
                  <a:moveTo>
                    <a:pt x="6" y="16"/>
                  </a:moveTo>
                  <a:cubicBezTo>
                    <a:pt x="7" y="17"/>
                    <a:pt x="7" y="17"/>
                    <a:pt x="8" y="18"/>
                  </a:cubicBezTo>
                  <a:cubicBezTo>
                    <a:pt x="9" y="20"/>
                    <a:pt x="11" y="24"/>
                    <a:pt x="12" y="27"/>
                  </a:cubicBezTo>
                  <a:cubicBezTo>
                    <a:pt x="14" y="32"/>
                    <a:pt x="14" y="41"/>
                    <a:pt x="10" y="44"/>
                  </a:cubicBezTo>
                  <a:cubicBezTo>
                    <a:pt x="10" y="44"/>
                    <a:pt x="10" y="48"/>
                    <a:pt x="12" y="48"/>
                  </a:cubicBezTo>
                  <a:cubicBezTo>
                    <a:pt x="19" y="48"/>
                    <a:pt x="26" y="43"/>
                    <a:pt x="28" y="37"/>
                  </a:cubicBezTo>
                  <a:cubicBezTo>
                    <a:pt x="40" y="38"/>
                    <a:pt x="47" y="34"/>
                    <a:pt x="46" y="22"/>
                  </a:cubicBezTo>
                  <a:cubicBezTo>
                    <a:pt x="45" y="21"/>
                    <a:pt x="45" y="19"/>
                    <a:pt x="43" y="18"/>
                  </a:cubicBezTo>
                  <a:cubicBezTo>
                    <a:pt x="40" y="15"/>
                    <a:pt x="36" y="12"/>
                    <a:pt x="32" y="10"/>
                  </a:cubicBezTo>
                  <a:cubicBezTo>
                    <a:pt x="30" y="9"/>
                    <a:pt x="28" y="9"/>
                    <a:pt x="26" y="8"/>
                  </a:cubicBezTo>
                  <a:cubicBezTo>
                    <a:pt x="20" y="4"/>
                    <a:pt x="15" y="0"/>
                    <a:pt x="5" y="0"/>
                  </a:cubicBezTo>
                  <a:cubicBezTo>
                    <a:pt x="0" y="6"/>
                    <a:pt x="3" y="6"/>
                    <a:pt x="5" y="11"/>
                  </a:cubicBezTo>
                  <a:cubicBezTo>
                    <a:pt x="5" y="13"/>
                    <a:pt x="6" y="15"/>
                    <a:pt x="6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2900314" y="722735"/>
              <a:ext cx="304800" cy="161925"/>
            </a:xfrm>
            <a:custGeom>
              <a:avLst/>
              <a:gdLst>
                <a:gd name="T0" fmla="*/ 20 w 81"/>
                <a:gd name="T1" fmla="*/ 42 h 43"/>
                <a:gd name="T2" fmla="*/ 34 w 81"/>
                <a:gd name="T3" fmla="*/ 41 h 43"/>
                <a:gd name="T4" fmla="*/ 55 w 81"/>
                <a:gd name="T5" fmla="*/ 21 h 43"/>
                <a:gd name="T6" fmla="*/ 69 w 81"/>
                <a:gd name="T7" fmla="*/ 11 h 43"/>
                <a:gd name="T8" fmla="*/ 75 w 81"/>
                <a:gd name="T9" fmla="*/ 10 h 43"/>
                <a:gd name="T10" fmla="*/ 81 w 81"/>
                <a:gd name="T11" fmla="*/ 4 h 43"/>
                <a:gd name="T12" fmla="*/ 79 w 81"/>
                <a:gd name="T13" fmla="*/ 0 h 43"/>
                <a:gd name="T14" fmla="*/ 74 w 81"/>
                <a:gd name="T15" fmla="*/ 0 h 43"/>
                <a:gd name="T16" fmla="*/ 65 w 81"/>
                <a:gd name="T17" fmla="*/ 1 h 43"/>
                <a:gd name="T18" fmla="*/ 50 w 81"/>
                <a:gd name="T19" fmla="*/ 7 h 43"/>
                <a:gd name="T20" fmla="*/ 46 w 81"/>
                <a:gd name="T21" fmla="*/ 7 h 43"/>
                <a:gd name="T22" fmla="*/ 2 w 81"/>
                <a:gd name="T23" fmla="*/ 25 h 43"/>
                <a:gd name="T24" fmla="*/ 2 w 81"/>
                <a:gd name="T25" fmla="*/ 32 h 43"/>
                <a:gd name="T26" fmla="*/ 20 w 81"/>
                <a:gd name="T2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43">
                  <a:moveTo>
                    <a:pt x="20" y="42"/>
                  </a:moveTo>
                  <a:cubicBezTo>
                    <a:pt x="24" y="43"/>
                    <a:pt x="31" y="42"/>
                    <a:pt x="34" y="41"/>
                  </a:cubicBezTo>
                  <a:cubicBezTo>
                    <a:pt x="41" y="38"/>
                    <a:pt x="49" y="25"/>
                    <a:pt x="55" y="21"/>
                  </a:cubicBezTo>
                  <a:cubicBezTo>
                    <a:pt x="60" y="18"/>
                    <a:pt x="64" y="13"/>
                    <a:pt x="69" y="11"/>
                  </a:cubicBezTo>
                  <a:cubicBezTo>
                    <a:pt x="71" y="11"/>
                    <a:pt x="73" y="10"/>
                    <a:pt x="75" y="10"/>
                  </a:cubicBezTo>
                  <a:cubicBezTo>
                    <a:pt x="77" y="8"/>
                    <a:pt x="79" y="6"/>
                    <a:pt x="81" y="4"/>
                  </a:cubicBezTo>
                  <a:cubicBezTo>
                    <a:pt x="81" y="1"/>
                    <a:pt x="80" y="0"/>
                    <a:pt x="79" y="0"/>
                  </a:cubicBezTo>
                  <a:cubicBezTo>
                    <a:pt x="77" y="0"/>
                    <a:pt x="76" y="0"/>
                    <a:pt x="74" y="0"/>
                  </a:cubicBezTo>
                  <a:cubicBezTo>
                    <a:pt x="71" y="1"/>
                    <a:pt x="67" y="1"/>
                    <a:pt x="65" y="1"/>
                  </a:cubicBezTo>
                  <a:cubicBezTo>
                    <a:pt x="60" y="3"/>
                    <a:pt x="54" y="5"/>
                    <a:pt x="50" y="7"/>
                  </a:cubicBezTo>
                  <a:cubicBezTo>
                    <a:pt x="48" y="7"/>
                    <a:pt x="47" y="7"/>
                    <a:pt x="46" y="7"/>
                  </a:cubicBezTo>
                  <a:cubicBezTo>
                    <a:pt x="31" y="12"/>
                    <a:pt x="16" y="19"/>
                    <a:pt x="2" y="25"/>
                  </a:cubicBezTo>
                  <a:cubicBezTo>
                    <a:pt x="2" y="27"/>
                    <a:pt x="0" y="30"/>
                    <a:pt x="2" y="32"/>
                  </a:cubicBezTo>
                  <a:cubicBezTo>
                    <a:pt x="3" y="37"/>
                    <a:pt x="15" y="41"/>
                    <a:pt x="20" y="4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798714" y="892597"/>
              <a:ext cx="395288" cy="439738"/>
            </a:xfrm>
            <a:custGeom>
              <a:avLst/>
              <a:gdLst>
                <a:gd name="T0" fmla="*/ 76 w 105"/>
                <a:gd name="T1" fmla="*/ 37 h 116"/>
                <a:gd name="T2" fmla="*/ 78 w 105"/>
                <a:gd name="T3" fmla="*/ 32 h 116"/>
                <a:gd name="T4" fmla="*/ 88 w 105"/>
                <a:gd name="T5" fmla="*/ 23 h 116"/>
                <a:gd name="T6" fmla="*/ 92 w 105"/>
                <a:gd name="T7" fmla="*/ 19 h 116"/>
                <a:gd name="T8" fmla="*/ 105 w 105"/>
                <a:gd name="T9" fmla="*/ 8 h 116"/>
                <a:gd name="T10" fmla="*/ 81 w 105"/>
                <a:gd name="T11" fmla="*/ 1 h 116"/>
                <a:gd name="T12" fmla="*/ 71 w 105"/>
                <a:gd name="T13" fmla="*/ 8 h 116"/>
                <a:gd name="T14" fmla="*/ 57 w 105"/>
                <a:gd name="T15" fmla="*/ 16 h 116"/>
                <a:gd name="T16" fmla="*/ 33 w 105"/>
                <a:gd name="T17" fmla="*/ 20 h 116"/>
                <a:gd name="T18" fmla="*/ 28 w 105"/>
                <a:gd name="T19" fmla="*/ 19 h 116"/>
                <a:gd name="T20" fmla="*/ 26 w 105"/>
                <a:gd name="T21" fmla="*/ 30 h 116"/>
                <a:gd name="T22" fmla="*/ 27 w 105"/>
                <a:gd name="T23" fmla="*/ 63 h 116"/>
                <a:gd name="T24" fmla="*/ 33 w 105"/>
                <a:gd name="T25" fmla="*/ 74 h 116"/>
                <a:gd name="T26" fmla="*/ 47 w 105"/>
                <a:gd name="T27" fmla="*/ 56 h 116"/>
                <a:gd name="T28" fmla="*/ 47 w 105"/>
                <a:gd name="T29" fmla="*/ 53 h 116"/>
                <a:gd name="T30" fmla="*/ 47 w 105"/>
                <a:gd name="T31" fmla="*/ 43 h 116"/>
                <a:gd name="T32" fmla="*/ 57 w 105"/>
                <a:gd name="T33" fmla="*/ 42 h 116"/>
                <a:gd name="T34" fmla="*/ 56 w 105"/>
                <a:gd name="T35" fmla="*/ 60 h 116"/>
                <a:gd name="T36" fmla="*/ 30 w 105"/>
                <a:gd name="T37" fmla="*/ 81 h 116"/>
                <a:gd name="T38" fmla="*/ 20 w 105"/>
                <a:gd name="T39" fmla="*/ 86 h 116"/>
                <a:gd name="T40" fmla="*/ 12 w 105"/>
                <a:gd name="T41" fmla="*/ 91 h 116"/>
                <a:gd name="T42" fmla="*/ 1 w 105"/>
                <a:gd name="T43" fmla="*/ 92 h 116"/>
                <a:gd name="T44" fmla="*/ 35 w 105"/>
                <a:gd name="T45" fmla="*/ 95 h 116"/>
                <a:gd name="T46" fmla="*/ 43 w 105"/>
                <a:gd name="T47" fmla="*/ 85 h 116"/>
                <a:gd name="T48" fmla="*/ 50 w 105"/>
                <a:gd name="T49" fmla="*/ 79 h 116"/>
                <a:gd name="T50" fmla="*/ 56 w 105"/>
                <a:gd name="T51" fmla="*/ 77 h 116"/>
                <a:gd name="T52" fmla="*/ 56 w 105"/>
                <a:gd name="T53" fmla="*/ 92 h 116"/>
                <a:gd name="T54" fmla="*/ 49 w 105"/>
                <a:gd name="T55" fmla="*/ 96 h 116"/>
                <a:gd name="T56" fmla="*/ 58 w 105"/>
                <a:gd name="T57" fmla="*/ 103 h 116"/>
                <a:gd name="T58" fmla="*/ 61 w 105"/>
                <a:gd name="T59" fmla="*/ 111 h 116"/>
                <a:gd name="T60" fmla="*/ 71 w 105"/>
                <a:gd name="T61" fmla="*/ 115 h 116"/>
                <a:gd name="T62" fmla="*/ 67 w 105"/>
                <a:gd name="T63" fmla="*/ 78 h 116"/>
                <a:gd name="T64" fmla="*/ 72 w 105"/>
                <a:gd name="T65" fmla="*/ 57 h 116"/>
                <a:gd name="T66" fmla="*/ 93 w 105"/>
                <a:gd name="T67" fmla="*/ 4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5" h="116">
                  <a:moveTo>
                    <a:pt x="91" y="36"/>
                  </a:moveTo>
                  <a:cubicBezTo>
                    <a:pt x="86" y="36"/>
                    <a:pt x="81" y="35"/>
                    <a:pt x="76" y="37"/>
                  </a:cubicBezTo>
                  <a:cubicBezTo>
                    <a:pt x="74" y="38"/>
                    <a:pt x="73" y="39"/>
                    <a:pt x="71" y="40"/>
                  </a:cubicBezTo>
                  <a:cubicBezTo>
                    <a:pt x="71" y="37"/>
                    <a:pt x="77" y="34"/>
                    <a:pt x="78" y="32"/>
                  </a:cubicBezTo>
                  <a:cubicBezTo>
                    <a:pt x="80" y="30"/>
                    <a:pt x="81" y="28"/>
                    <a:pt x="83" y="26"/>
                  </a:cubicBezTo>
                  <a:cubicBezTo>
                    <a:pt x="85" y="25"/>
                    <a:pt x="87" y="24"/>
                    <a:pt x="88" y="23"/>
                  </a:cubicBezTo>
                  <a:cubicBezTo>
                    <a:pt x="89" y="22"/>
                    <a:pt x="89" y="20"/>
                    <a:pt x="90" y="19"/>
                  </a:cubicBezTo>
                  <a:cubicBezTo>
                    <a:pt x="91" y="19"/>
                    <a:pt x="92" y="19"/>
                    <a:pt x="92" y="19"/>
                  </a:cubicBezTo>
                  <a:cubicBezTo>
                    <a:pt x="94" y="18"/>
                    <a:pt x="94" y="16"/>
                    <a:pt x="95" y="15"/>
                  </a:cubicBezTo>
                  <a:cubicBezTo>
                    <a:pt x="99" y="12"/>
                    <a:pt x="102" y="12"/>
                    <a:pt x="105" y="8"/>
                  </a:cubicBezTo>
                  <a:cubicBezTo>
                    <a:pt x="105" y="7"/>
                    <a:pt x="104" y="5"/>
                    <a:pt x="103" y="4"/>
                  </a:cubicBezTo>
                  <a:cubicBezTo>
                    <a:pt x="100" y="2"/>
                    <a:pt x="86" y="0"/>
                    <a:pt x="81" y="1"/>
                  </a:cubicBezTo>
                  <a:cubicBezTo>
                    <a:pt x="79" y="2"/>
                    <a:pt x="75" y="4"/>
                    <a:pt x="73" y="5"/>
                  </a:cubicBezTo>
                  <a:cubicBezTo>
                    <a:pt x="72" y="6"/>
                    <a:pt x="71" y="7"/>
                    <a:pt x="71" y="8"/>
                  </a:cubicBezTo>
                  <a:cubicBezTo>
                    <a:pt x="68" y="9"/>
                    <a:pt x="66" y="9"/>
                    <a:pt x="64" y="9"/>
                  </a:cubicBezTo>
                  <a:cubicBezTo>
                    <a:pt x="61" y="11"/>
                    <a:pt x="59" y="14"/>
                    <a:pt x="57" y="16"/>
                  </a:cubicBezTo>
                  <a:cubicBezTo>
                    <a:pt x="51" y="20"/>
                    <a:pt x="46" y="23"/>
                    <a:pt x="40" y="26"/>
                  </a:cubicBezTo>
                  <a:cubicBezTo>
                    <a:pt x="38" y="27"/>
                    <a:pt x="35" y="21"/>
                    <a:pt x="33" y="20"/>
                  </a:cubicBezTo>
                  <a:cubicBezTo>
                    <a:pt x="32" y="19"/>
                    <a:pt x="30" y="19"/>
                    <a:pt x="29" y="18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7" y="19"/>
                    <a:pt x="27" y="19"/>
                    <a:pt x="26" y="20"/>
                  </a:cubicBezTo>
                  <a:cubicBezTo>
                    <a:pt x="26" y="23"/>
                    <a:pt x="27" y="27"/>
                    <a:pt x="26" y="30"/>
                  </a:cubicBezTo>
                  <a:cubicBezTo>
                    <a:pt x="25" y="37"/>
                    <a:pt x="22" y="50"/>
                    <a:pt x="24" y="59"/>
                  </a:cubicBezTo>
                  <a:cubicBezTo>
                    <a:pt x="25" y="60"/>
                    <a:pt x="26" y="62"/>
                    <a:pt x="27" y="63"/>
                  </a:cubicBezTo>
                  <a:cubicBezTo>
                    <a:pt x="28" y="65"/>
                    <a:pt x="27" y="66"/>
                    <a:pt x="28" y="68"/>
                  </a:cubicBezTo>
                  <a:cubicBezTo>
                    <a:pt x="29" y="70"/>
                    <a:pt x="32" y="71"/>
                    <a:pt x="33" y="74"/>
                  </a:cubicBezTo>
                  <a:cubicBezTo>
                    <a:pt x="37" y="73"/>
                    <a:pt x="44" y="61"/>
                    <a:pt x="47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7" y="55"/>
                    <a:pt x="47" y="54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0"/>
                    <a:pt x="47" y="46"/>
                    <a:pt x="47" y="43"/>
                  </a:cubicBezTo>
                  <a:cubicBezTo>
                    <a:pt x="49" y="42"/>
                    <a:pt x="52" y="42"/>
                    <a:pt x="53" y="41"/>
                  </a:cubicBezTo>
                  <a:cubicBezTo>
                    <a:pt x="55" y="41"/>
                    <a:pt x="56" y="41"/>
                    <a:pt x="57" y="42"/>
                  </a:cubicBezTo>
                  <a:cubicBezTo>
                    <a:pt x="57" y="43"/>
                    <a:pt x="52" y="55"/>
                    <a:pt x="51" y="56"/>
                  </a:cubicBezTo>
                  <a:cubicBezTo>
                    <a:pt x="52" y="59"/>
                    <a:pt x="54" y="60"/>
                    <a:pt x="56" y="60"/>
                  </a:cubicBezTo>
                  <a:cubicBezTo>
                    <a:pt x="55" y="66"/>
                    <a:pt x="49" y="68"/>
                    <a:pt x="45" y="70"/>
                  </a:cubicBezTo>
                  <a:cubicBezTo>
                    <a:pt x="40" y="74"/>
                    <a:pt x="35" y="77"/>
                    <a:pt x="30" y="81"/>
                  </a:cubicBezTo>
                  <a:cubicBezTo>
                    <a:pt x="28" y="82"/>
                    <a:pt x="26" y="82"/>
                    <a:pt x="24" y="83"/>
                  </a:cubicBezTo>
                  <a:cubicBezTo>
                    <a:pt x="23" y="84"/>
                    <a:pt x="22" y="86"/>
                    <a:pt x="20" y="86"/>
                  </a:cubicBezTo>
                  <a:cubicBezTo>
                    <a:pt x="18" y="87"/>
                    <a:pt x="16" y="88"/>
                    <a:pt x="14" y="89"/>
                  </a:cubicBezTo>
                  <a:cubicBezTo>
                    <a:pt x="13" y="90"/>
                    <a:pt x="13" y="91"/>
                    <a:pt x="12" y="91"/>
                  </a:cubicBezTo>
                  <a:cubicBezTo>
                    <a:pt x="10" y="92"/>
                    <a:pt x="8" y="90"/>
                    <a:pt x="7" y="90"/>
                  </a:cubicBezTo>
                  <a:cubicBezTo>
                    <a:pt x="4" y="90"/>
                    <a:pt x="3" y="91"/>
                    <a:pt x="1" y="92"/>
                  </a:cubicBezTo>
                  <a:cubicBezTo>
                    <a:pt x="0" y="103"/>
                    <a:pt x="5" y="114"/>
                    <a:pt x="17" y="114"/>
                  </a:cubicBezTo>
                  <a:cubicBezTo>
                    <a:pt x="23" y="107"/>
                    <a:pt x="29" y="102"/>
                    <a:pt x="35" y="95"/>
                  </a:cubicBezTo>
                  <a:cubicBezTo>
                    <a:pt x="37" y="93"/>
                    <a:pt x="39" y="92"/>
                    <a:pt x="40" y="90"/>
                  </a:cubicBezTo>
                  <a:cubicBezTo>
                    <a:pt x="42" y="88"/>
                    <a:pt x="42" y="87"/>
                    <a:pt x="43" y="85"/>
                  </a:cubicBezTo>
                  <a:cubicBezTo>
                    <a:pt x="44" y="84"/>
                    <a:pt x="45" y="85"/>
                    <a:pt x="46" y="84"/>
                  </a:cubicBezTo>
                  <a:cubicBezTo>
                    <a:pt x="47" y="82"/>
                    <a:pt x="49" y="81"/>
                    <a:pt x="50" y="79"/>
                  </a:cubicBezTo>
                  <a:cubicBezTo>
                    <a:pt x="52" y="78"/>
                    <a:pt x="53" y="78"/>
                    <a:pt x="54" y="76"/>
                  </a:cubicBezTo>
                  <a:cubicBezTo>
                    <a:pt x="55" y="76"/>
                    <a:pt x="55" y="76"/>
                    <a:pt x="56" y="77"/>
                  </a:cubicBezTo>
                  <a:cubicBezTo>
                    <a:pt x="57" y="78"/>
                    <a:pt x="57" y="81"/>
                    <a:pt x="58" y="82"/>
                  </a:cubicBezTo>
                  <a:cubicBezTo>
                    <a:pt x="58" y="86"/>
                    <a:pt x="58" y="91"/>
                    <a:pt x="56" y="92"/>
                  </a:cubicBezTo>
                  <a:cubicBezTo>
                    <a:pt x="54" y="92"/>
                    <a:pt x="53" y="93"/>
                    <a:pt x="52" y="93"/>
                  </a:cubicBezTo>
                  <a:cubicBezTo>
                    <a:pt x="51" y="94"/>
                    <a:pt x="50" y="95"/>
                    <a:pt x="49" y="96"/>
                  </a:cubicBezTo>
                  <a:cubicBezTo>
                    <a:pt x="49" y="97"/>
                    <a:pt x="49" y="98"/>
                    <a:pt x="49" y="99"/>
                  </a:cubicBezTo>
                  <a:cubicBezTo>
                    <a:pt x="49" y="100"/>
                    <a:pt x="57" y="102"/>
                    <a:pt x="58" y="103"/>
                  </a:cubicBezTo>
                  <a:cubicBezTo>
                    <a:pt x="59" y="103"/>
                    <a:pt x="61" y="106"/>
                    <a:pt x="61" y="107"/>
                  </a:cubicBezTo>
                  <a:cubicBezTo>
                    <a:pt x="61" y="108"/>
                    <a:pt x="61" y="109"/>
                    <a:pt x="61" y="111"/>
                  </a:cubicBezTo>
                  <a:cubicBezTo>
                    <a:pt x="62" y="112"/>
                    <a:pt x="64" y="113"/>
                    <a:pt x="65" y="115"/>
                  </a:cubicBezTo>
                  <a:cubicBezTo>
                    <a:pt x="66" y="115"/>
                    <a:pt x="69" y="116"/>
                    <a:pt x="71" y="115"/>
                  </a:cubicBezTo>
                  <a:cubicBezTo>
                    <a:pt x="71" y="115"/>
                    <a:pt x="71" y="114"/>
                    <a:pt x="72" y="114"/>
                  </a:cubicBezTo>
                  <a:cubicBezTo>
                    <a:pt x="72" y="101"/>
                    <a:pt x="71" y="89"/>
                    <a:pt x="67" y="78"/>
                  </a:cubicBezTo>
                  <a:cubicBezTo>
                    <a:pt x="66" y="75"/>
                    <a:pt x="61" y="69"/>
                    <a:pt x="64" y="64"/>
                  </a:cubicBezTo>
                  <a:cubicBezTo>
                    <a:pt x="64" y="57"/>
                    <a:pt x="68" y="59"/>
                    <a:pt x="72" y="57"/>
                  </a:cubicBezTo>
                  <a:cubicBezTo>
                    <a:pt x="78" y="54"/>
                    <a:pt x="83" y="51"/>
                    <a:pt x="89" y="47"/>
                  </a:cubicBezTo>
                  <a:cubicBezTo>
                    <a:pt x="90" y="45"/>
                    <a:pt x="91" y="43"/>
                    <a:pt x="93" y="41"/>
                  </a:cubicBezTo>
                  <a:cubicBezTo>
                    <a:pt x="93" y="39"/>
                    <a:pt x="92" y="38"/>
                    <a:pt x="91" y="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3138439" y="1097385"/>
              <a:ext cx="119063" cy="147638"/>
            </a:xfrm>
            <a:custGeom>
              <a:avLst/>
              <a:gdLst>
                <a:gd name="T0" fmla="*/ 27 w 32"/>
                <a:gd name="T1" fmla="*/ 12 h 39"/>
                <a:gd name="T2" fmla="*/ 6 w 32"/>
                <a:gd name="T3" fmla="*/ 0 h 39"/>
                <a:gd name="T4" fmla="*/ 2 w 32"/>
                <a:gd name="T5" fmla="*/ 0 h 39"/>
                <a:gd name="T6" fmla="*/ 5 w 32"/>
                <a:gd name="T7" fmla="*/ 23 h 39"/>
                <a:gd name="T8" fmla="*/ 8 w 32"/>
                <a:gd name="T9" fmla="*/ 27 h 39"/>
                <a:gd name="T10" fmla="*/ 17 w 32"/>
                <a:gd name="T11" fmla="*/ 36 h 39"/>
                <a:gd name="T12" fmla="*/ 30 w 32"/>
                <a:gd name="T13" fmla="*/ 31 h 39"/>
                <a:gd name="T14" fmla="*/ 31 w 32"/>
                <a:gd name="T15" fmla="*/ 18 h 39"/>
                <a:gd name="T16" fmla="*/ 27 w 32"/>
                <a:gd name="T17" fmla="*/ 1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9">
                  <a:moveTo>
                    <a:pt x="27" y="12"/>
                  </a:moveTo>
                  <a:cubicBezTo>
                    <a:pt x="22" y="5"/>
                    <a:pt x="17" y="0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9"/>
                    <a:pt x="0" y="17"/>
                    <a:pt x="5" y="23"/>
                  </a:cubicBezTo>
                  <a:cubicBezTo>
                    <a:pt x="6" y="25"/>
                    <a:pt x="7" y="26"/>
                    <a:pt x="8" y="27"/>
                  </a:cubicBezTo>
                  <a:cubicBezTo>
                    <a:pt x="11" y="30"/>
                    <a:pt x="12" y="34"/>
                    <a:pt x="17" y="36"/>
                  </a:cubicBezTo>
                  <a:cubicBezTo>
                    <a:pt x="22" y="39"/>
                    <a:pt x="27" y="33"/>
                    <a:pt x="30" y="31"/>
                  </a:cubicBezTo>
                  <a:cubicBezTo>
                    <a:pt x="30" y="29"/>
                    <a:pt x="32" y="21"/>
                    <a:pt x="31" y="18"/>
                  </a:cubicBezTo>
                  <a:cubicBezTo>
                    <a:pt x="31" y="15"/>
                    <a:pt x="28" y="14"/>
                    <a:pt x="27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0707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612203" y="2421509"/>
            <a:ext cx="1131870" cy="1008063"/>
          </a:xfrm>
        </p:spPr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071664" y="4389983"/>
            <a:ext cx="6408712" cy="496824"/>
          </a:xfrm>
        </p:spPr>
        <p:txBody>
          <a:bodyPr/>
          <a:lstStyle/>
          <a:p>
            <a:r>
              <a:rPr lang="zh-CN" altLang="en-US" dirty="0"/>
              <a:t>空位调控位错层</a:t>
            </a:r>
            <a:r>
              <a:rPr lang="en-US" altLang="zh-CN" dirty="0"/>
              <a:t>(VADE)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EACE72-DFD7-4258-9AB4-F46BC26AD9E2}"/>
              </a:ext>
            </a:extLst>
          </p:cNvPr>
          <p:cNvSpPr txBox="1"/>
          <p:nvPr/>
        </p:nvSpPr>
        <p:spPr>
          <a:xfrm>
            <a:off x="9624392" y="522920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/>
              <a:t>2019 </a:t>
            </a:r>
            <a:r>
              <a:rPr lang="zh-CN" altLang="en-US" sz="2000" dirty="0"/>
              <a:t>张洁 博士论文</a:t>
            </a:r>
          </a:p>
        </p:txBody>
      </p:sp>
    </p:spTree>
    <p:extLst>
      <p:ext uri="{BB962C8B-B14F-4D97-AF65-F5344CB8AC3E}">
        <p14:creationId xmlns:p14="http://schemas.microsoft.com/office/powerpoint/2010/main" val="107633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C370F1C-5B39-4CF3-930C-6F258F5AF8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02</a:t>
            </a:r>
            <a:endParaRPr lang="zh-CN" altLang="en-US" b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5C4E10-AF1E-4B70-A5DC-08A73CEE6B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6386600" cy="496824"/>
          </a:xfrm>
        </p:spPr>
        <p:txBody>
          <a:bodyPr/>
          <a:lstStyle/>
          <a:p>
            <a:r>
              <a:rPr lang="zh-CN" altLang="en-US" dirty="0"/>
              <a:t>空位调控位错层</a:t>
            </a:r>
            <a:r>
              <a:rPr lang="en-US" altLang="zh-CN" dirty="0"/>
              <a:t>(VADE)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1489B4-97D2-4D49-8FF8-301190CD86C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6889B55-4D96-44AE-8416-71544FCF8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56" y="1556792"/>
            <a:ext cx="7056784" cy="3179958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96395394-5F47-4DAE-AD6A-B4192DF6AE4F}"/>
              </a:ext>
            </a:extLst>
          </p:cNvPr>
          <p:cNvSpPr txBox="1"/>
          <p:nvPr/>
        </p:nvSpPr>
        <p:spPr>
          <a:xfrm>
            <a:off x="850553" y="5591591"/>
            <a:ext cx="6386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400" dirty="0">
                <a:effectLst/>
                <a:latin typeface="+mn-ea"/>
                <a:cs typeface="Times New Roman" panose="02020603050405020304" pitchFamily="18" charset="0"/>
              </a:rPr>
              <a:t>正常条件的</a:t>
            </a:r>
            <a:r>
              <a:rPr lang="en-US" altLang="zh-CN" sz="2400" dirty="0">
                <a:effectLst/>
                <a:latin typeface="+mn-ea"/>
                <a:cs typeface="Times New Roman" panose="02020603050405020304" pitchFamily="18" charset="0"/>
              </a:rPr>
              <a:t> GaN </a:t>
            </a:r>
            <a:r>
              <a:rPr lang="zh-CN" altLang="zh-CN" sz="2400" dirty="0">
                <a:effectLst/>
                <a:latin typeface="+mn-ea"/>
                <a:cs typeface="Times New Roman" panose="02020603050405020304" pitchFamily="18" charset="0"/>
              </a:rPr>
              <a:t>层与缓冲层中间生长一层较大</a:t>
            </a:r>
            <a:r>
              <a:rPr lang="en-US" altLang="zh-CN" sz="2400" dirty="0">
                <a:effectLst/>
                <a:latin typeface="+mn-ea"/>
                <a:cs typeface="Times New Roman" panose="02020603050405020304" pitchFamily="18" charset="0"/>
              </a:rPr>
              <a:t> V/Ⅲ</a:t>
            </a:r>
            <a:r>
              <a:rPr lang="zh-CN" altLang="zh-CN" sz="2400" dirty="0">
                <a:effectLst/>
                <a:latin typeface="+mn-ea"/>
                <a:cs typeface="Times New Roman" panose="02020603050405020304" pitchFamily="18" charset="0"/>
              </a:rPr>
              <a:t>比的</a:t>
            </a:r>
            <a:r>
              <a:rPr lang="en-US" altLang="zh-CN" sz="2400" dirty="0">
                <a:effectLst/>
                <a:latin typeface="+mn-ea"/>
                <a:cs typeface="Times New Roman" panose="02020603050405020304" pitchFamily="18" charset="0"/>
              </a:rPr>
              <a:t> GaN </a:t>
            </a:r>
            <a:r>
              <a:rPr lang="zh-CN" altLang="zh-CN" sz="2400" dirty="0">
                <a:effectLst/>
                <a:latin typeface="+mn-ea"/>
                <a:cs typeface="Times New Roman" panose="02020603050405020304" pitchFamily="18" charset="0"/>
              </a:rPr>
              <a:t>层</a:t>
            </a:r>
            <a:r>
              <a:rPr lang="zh-CN" altLang="en-US" sz="2400" dirty="0">
                <a:latin typeface="+mn-ea"/>
                <a:cs typeface="Times New Roman" panose="02020603050405020304" pitchFamily="18" charset="0"/>
              </a:rPr>
              <a:t>，称为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GaN VADE </a:t>
            </a:r>
            <a:r>
              <a:rPr lang="zh-CN" altLang="en-US" sz="2400" dirty="0">
                <a:latin typeface="+mn-ea"/>
                <a:cs typeface="Times New Roman" panose="02020603050405020304" pitchFamily="18" charset="0"/>
              </a:rPr>
              <a:t>层。</a:t>
            </a:r>
            <a:endParaRPr lang="zh-CN" altLang="en-US" sz="2400" dirty="0"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6E57D56-AAA8-459C-B650-4A1DA9612A72}"/>
              </a:ext>
            </a:extLst>
          </p:cNvPr>
          <p:cNvSpPr txBox="1"/>
          <p:nvPr/>
        </p:nvSpPr>
        <p:spPr>
          <a:xfrm>
            <a:off x="7608168" y="1700808"/>
            <a:ext cx="39929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/>
              <a:t>思路：增加</a:t>
            </a:r>
            <a:r>
              <a:rPr lang="en-US" altLang="zh-CN" sz="2400" dirty="0"/>
              <a:t>Ga</a:t>
            </a:r>
            <a:r>
              <a:rPr lang="zh-CN" altLang="en-US" sz="2400" dirty="0"/>
              <a:t>空位的浓度，但不要弛豫压应变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5B71EBC-F165-4876-B1AF-6E639C643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176" y="2613371"/>
            <a:ext cx="3505200" cy="533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A9C932F1-4C55-4C59-B9FA-ECDD8A754F4E}"/>
                  </a:ext>
                </a:extLst>
              </p:cNvPr>
              <p:cNvSpPr txBox="1"/>
              <p:nvPr/>
            </p:nvSpPr>
            <p:spPr>
              <a:xfrm>
                <a:off x="8256240" y="3146771"/>
                <a:ext cx="2856103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𝜌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zh-CN" altLang="en-US" dirty="0"/>
                  <a:t> 应变驱动力 </a:t>
                </a:r>
                <a:endParaRPr lang="en-US" altLang="zh-CN" dirty="0"/>
              </a:p>
              <a:p>
                <a:pPr algn="l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𝑅𝐶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zh-CN" altLang="en-US" dirty="0"/>
                  <a:t> 化学反应驱动力</a:t>
                </a:r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𝐼𝐷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zh-CN" altLang="en-US" dirty="0"/>
                  <a:t> 位错相互作用驱动力</a:t>
                </a:r>
                <a:endParaRPr lang="en-US" altLang="zh-CN" dirty="0"/>
              </a:p>
              <a:p>
                <a:r>
                  <a:rPr lang="zh-CN" altLang="en-US" dirty="0"/>
                  <a:t>（可以忽略）</a:t>
                </a:r>
                <a:endParaRPr lang="en-US" altLang="zh-CN" dirty="0"/>
              </a:p>
              <a:p>
                <a:pPr algn="l"/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A9C932F1-4C55-4C59-B9FA-ECDD8A754F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6240" y="3146771"/>
                <a:ext cx="2856103" cy="1477328"/>
              </a:xfrm>
              <a:prstGeom prst="rect">
                <a:avLst/>
              </a:prstGeom>
              <a:blipFill>
                <a:blip r:embed="rId5"/>
                <a:stretch>
                  <a:fillRect l="-1706" t="-2058" r="-14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F87BFABA-2A47-4FA6-9790-F3E6A628CB5B}"/>
              </a:ext>
            </a:extLst>
          </p:cNvPr>
          <p:cNvSpPr txBox="1"/>
          <p:nvPr/>
        </p:nvSpPr>
        <p:spPr>
          <a:xfrm>
            <a:off x="7765115" y="4479503"/>
            <a:ext cx="3992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/>
              <a:t>     增大</a:t>
            </a:r>
            <a:r>
              <a:rPr lang="en-US" altLang="zh-CN" sz="2400" dirty="0"/>
              <a:t>V/III</a:t>
            </a:r>
            <a:r>
              <a:rPr lang="zh-CN" altLang="en-US" sz="2400" dirty="0"/>
              <a:t>比！</a:t>
            </a: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2EF5C15B-C30D-4681-B89E-3D470A04882D}"/>
              </a:ext>
            </a:extLst>
          </p:cNvPr>
          <p:cNvSpPr/>
          <p:nvPr/>
        </p:nvSpPr>
        <p:spPr>
          <a:xfrm>
            <a:off x="7686784" y="4499569"/>
            <a:ext cx="496423" cy="441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D8A63AA-F9C6-4F19-BCC2-FF5A4A5E5BE3}"/>
              </a:ext>
            </a:extLst>
          </p:cNvPr>
          <p:cNvSpPr txBox="1"/>
          <p:nvPr/>
        </p:nvSpPr>
        <p:spPr>
          <a:xfrm>
            <a:off x="551384" y="4941168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/>
              <a:t> V/III=945                               V/III=4534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94459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77C8634-614E-4311-95B5-D81166A84E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02</a:t>
            </a:r>
            <a:endParaRPr lang="zh-CN" altLang="en-US" b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2927BA-C4C3-42FF-8934-68945612FA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6242584" cy="496824"/>
          </a:xfrm>
        </p:spPr>
        <p:txBody>
          <a:bodyPr/>
          <a:lstStyle/>
          <a:p>
            <a:r>
              <a:rPr lang="zh-CN" altLang="en-US" dirty="0"/>
              <a:t>空位调控位错层</a:t>
            </a:r>
            <a:r>
              <a:rPr lang="en-US" altLang="zh-CN"/>
              <a:t>(VADE)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D95802-B78D-41BB-8059-E07A9AD8945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B7718DC-9434-4053-9B1C-A8565CC00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40" y="1286999"/>
            <a:ext cx="4724003" cy="376030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0CD8466-651F-42A7-8D20-E94E2C7D4A63}"/>
              </a:ext>
            </a:extLst>
          </p:cNvPr>
          <p:cNvSpPr txBox="1"/>
          <p:nvPr/>
        </p:nvSpPr>
        <p:spPr>
          <a:xfrm>
            <a:off x="6816080" y="1628800"/>
            <a:ext cx="410445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/>
              <a:t>(a)</a:t>
            </a:r>
            <a:r>
              <a:rPr lang="zh-CN" altLang="en-US" sz="2400" dirty="0"/>
              <a:t>通常情况下，</a:t>
            </a:r>
            <a:r>
              <a:rPr lang="en-US" altLang="zh-CN" sz="2400" dirty="0"/>
              <a:t>Ga</a:t>
            </a:r>
            <a:r>
              <a:rPr lang="zh-CN" altLang="en-US" sz="2400" dirty="0"/>
              <a:t>空位浓度低，压应变是空位的主要驱动力，弛豫压应变</a:t>
            </a:r>
            <a:endParaRPr lang="en-US" altLang="zh-CN" sz="2400" dirty="0"/>
          </a:p>
          <a:p>
            <a:pPr algn="l"/>
            <a:endParaRPr lang="en-US" altLang="zh-CN" sz="2400" dirty="0"/>
          </a:p>
          <a:p>
            <a:pPr algn="l"/>
            <a:r>
              <a:rPr lang="en-US" altLang="zh-CN" sz="2400" dirty="0"/>
              <a:t>(b)VADE</a:t>
            </a:r>
            <a:r>
              <a:rPr lang="zh-CN" altLang="en-US" sz="2400" dirty="0"/>
              <a:t>层中，由于</a:t>
            </a:r>
            <a:r>
              <a:rPr lang="en-US" altLang="zh-CN" sz="2400" dirty="0"/>
              <a:t>V/III</a:t>
            </a:r>
            <a:r>
              <a:rPr lang="zh-CN" altLang="en-US" sz="2400" dirty="0"/>
              <a:t>比高，生长条件是空位的主要驱动力，产生高浓度</a:t>
            </a:r>
            <a:r>
              <a:rPr lang="en-US" altLang="zh-CN" sz="2400" dirty="0"/>
              <a:t>Ga</a:t>
            </a:r>
            <a:r>
              <a:rPr lang="zh-CN" altLang="en-US" sz="2400" dirty="0"/>
              <a:t>空位，吸附在位错芯附近，之后的生长绕过空位，位错发生水平弯转。</a:t>
            </a:r>
            <a:endParaRPr lang="en-US" altLang="zh-CN" sz="2400" dirty="0"/>
          </a:p>
          <a:p>
            <a:pPr algn="l"/>
            <a:endParaRPr lang="en-US" altLang="zh-CN" sz="2400" dirty="0"/>
          </a:p>
          <a:p>
            <a:pPr algn="l"/>
            <a:r>
              <a:rPr lang="zh-CN" altLang="en-US" sz="2400" dirty="0"/>
              <a:t>由于压应变不是主要驱动力故对压应变的弛豫降低。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F1F7A2-1441-429E-AD81-63C580108174}"/>
              </a:ext>
            </a:extLst>
          </p:cNvPr>
          <p:cNvSpPr txBox="1"/>
          <p:nvPr/>
        </p:nvSpPr>
        <p:spPr>
          <a:xfrm>
            <a:off x="1437592" y="5217058"/>
            <a:ext cx="4608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/>
              <a:t>(a)</a:t>
            </a:r>
            <a:r>
              <a:rPr lang="zh-CN" altLang="en-US" sz="2000" dirty="0"/>
              <a:t>通常情况下的位错小角度弯转</a:t>
            </a:r>
            <a:endParaRPr lang="en-US" altLang="zh-CN" sz="2000" dirty="0"/>
          </a:p>
          <a:p>
            <a:pPr algn="l"/>
            <a:r>
              <a:rPr lang="en-US" altLang="zh-CN" sz="2000" dirty="0"/>
              <a:t>(b)VADE</a:t>
            </a:r>
            <a:r>
              <a:rPr lang="zh-CN" altLang="en-US" sz="2000" dirty="0"/>
              <a:t>层中的位错水平弯转</a:t>
            </a:r>
          </a:p>
        </p:txBody>
      </p:sp>
    </p:spTree>
    <p:extLst>
      <p:ext uri="{BB962C8B-B14F-4D97-AF65-F5344CB8AC3E}">
        <p14:creationId xmlns:p14="http://schemas.microsoft.com/office/powerpoint/2010/main" val="1046414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07368" y="260648"/>
            <a:ext cx="958216" cy="1008063"/>
          </a:xfrm>
        </p:spPr>
        <p:txBody>
          <a:bodyPr/>
          <a:lstStyle/>
          <a:p>
            <a:r>
              <a:rPr lang="en-US" altLang="zh-CN" b="0" dirty="0"/>
              <a:t>02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6242584" cy="496824"/>
          </a:xfrm>
        </p:spPr>
        <p:txBody>
          <a:bodyPr/>
          <a:lstStyle/>
          <a:p>
            <a:r>
              <a:rPr lang="zh-CN" altLang="en-US" dirty="0"/>
              <a:t>空位调控位错层</a:t>
            </a:r>
            <a:r>
              <a:rPr lang="en-US" altLang="zh-CN"/>
              <a:t>(VADE)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52C081C-8623-4569-8D40-AE01B1C69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84" y="938814"/>
            <a:ext cx="6242584" cy="29663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0CDF80B-F8A7-4526-8FB4-FCE079C422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400" y="3878285"/>
            <a:ext cx="9164448" cy="307598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6A981AFD-4351-4C7E-855A-EB15E212957E}"/>
              </a:ext>
            </a:extLst>
          </p:cNvPr>
          <p:cNvSpPr txBox="1"/>
          <p:nvPr/>
        </p:nvSpPr>
        <p:spPr>
          <a:xfrm>
            <a:off x="7680176" y="1412776"/>
            <a:ext cx="38884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/>
              <a:t>样品</a:t>
            </a:r>
            <a:r>
              <a:rPr lang="en-US" altLang="zh-CN" sz="2400" dirty="0"/>
              <a:t>C</a:t>
            </a:r>
            <a:r>
              <a:rPr lang="zh-CN" altLang="en-US" sz="2400" dirty="0"/>
              <a:t>的仅有少量的位错延伸到上层的 </a:t>
            </a:r>
            <a:r>
              <a:rPr lang="en-US" altLang="zh-CN" sz="2400" dirty="0"/>
              <a:t>GaN </a:t>
            </a:r>
            <a:r>
              <a:rPr lang="zh-CN" altLang="en-US" sz="2400" dirty="0"/>
              <a:t>中，晶体质量也最高，说明</a:t>
            </a:r>
            <a:r>
              <a:rPr lang="en-US" altLang="zh-CN" sz="2400" dirty="0"/>
              <a:t>VADE</a:t>
            </a:r>
            <a:r>
              <a:rPr lang="zh-CN" altLang="en-US" sz="2400" dirty="0"/>
              <a:t>确实起到了调控位错水平弯转的作用。</a:t>
            </a:r>
          </a:p>
        </p:txBody>
      </p:sp>
    </p:spTree>
    <p:extLst>
      <p:ext uri="{BB962C8B-B14F-4D97-AF65-F5344CB8AC3E}">
        <p14:creationId xmlns:p14="http://schemas.microsoft.com/office/powerpoint/2010/main" val="3390383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CC4DC7C-61A5-4DAD-92D3-D623B7833D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02</a:t>
            </a:r>
            <a:endParaRPr lang="zh-CN" altLang="en-US" b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AB2949-4102-4187-A3A4-8F81E94D01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5450496" cy="496824"/>
          </a:xfrm>
        </p:spPr>
        <p:txBody>
          <a:bodyPr/>
          <a:lstStyle/>
          <a:p>
            <a:r>
              <a:rPr lang="zh-CN" altLang="en-US" dirty="0"/>
              <a:t>空位调控位错层</a:t>
            </a:r>
            <a:r>
              <a:rPr lang="en-US" altLang="zh-CN" dirty="0"/>
              <a:t>(VADE)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635C2BC-CBB9-40D9-8A2B-D8B9CC5D55D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9555E53-1414-4AAB-B5FE-A7693953E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646" y="1252584"/>
            <a:ext cx="5013548" cy="537411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4F23EA8-0412-4F94-855C-939A1D621B9E}"/>
              </a:ext>
            </a:extLst>
          </p:cNvPr>
          <p:cNvSpPr txBox="1"/>
          <p:nvPr/>
        </p:nvSpPr>
        <p:spPr>
          <a:xfrm>
            <a:off x="6744072" y="1700808"/>
            <a:ext cx="4536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/>
              <a:t>采用样品</a:t>
            </a:r>
            <a:r>
              <a:rPr lang="en-US" altLang="zh-CN" sz="2400" dirty="0"/>
              <a:t>C</a:t>
            </a:r>
            <a:r>
              <a:rPr lang="zh-CN" altLang="en-US" sz="2400" dirty="0"/>
              <a:t>的条件，在</a:t>
            </a:r>
            <a:r>
              <a:rPr lang="en-US" altLang="zh-CN" sz="2400" dirty="0"/>
              <a:t>1μm</a:t>
            </a:r>
            <a:r>
              <a:rPr lang="zh-CN" altLang="en-US" sz="2400" dirty="0"/>
              <a:t>的</a:t>
            </a:r>
            <a:r>
              <a:rPr lang="en-US" altLang="zh-CN" sz="2400" dirty="0"/>
              <a:t>VADE</a:t>
            </a:r>
            <a:r>
              <a:rPr lang="zh-CN" altLang="en-US" sz="2400" dirty="0"/>
              <a:t>层上继续生长</a:t>
            </a:r>
            <a:r>
              <a:rPr lang="en-US" altLang="zh-CN" sz="2400" dirty="0"/>
              <a:t>7μm</a:t>
            </a:r>
            <a:r>
              <a:rPr lang="zh-CN" altLang="en-US" sz="2400" dirty="0"/>
              <a:t>的</a:t>
            </a:r>
            <a:r>
              <a:rPr lang="en-US" altLang="zh-CN" sz="2400" dirty="0"/>
              <a:t>GaN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algn="l"/>
            <a:endParaRPr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63B8E91-5FC7-4F85-BBC3-5AEADF811DC7}"/>
              </a:ext>
            </a:extLst>
          </p:cNvPr>
          <p:cNvSpPr txBox="1"/>
          <p:nvPr/>
        </p:nvSpPr>
        <p:spPr>
          <a:xfrm>
            <a:off x="6082588" y="2970143"/>
            <a:ext cx="29523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/>
              <a:t>高晶体质量</a:t>
            </a:r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r>
              <a:rPr lang="zh-CN" altLang="en-US" sz="2000" dirty="0"/>
              <a:t>表面明显的原子台阶</a:t>
            </a:r>
            <a:endParaRPr lang="en-US" altLang="zh-CN" sz="2000" dirty="0"/>
          </a:p>
          <a:p>
            <a:pPr algn="l"/>
            <a:r>
              <a:rPr lang="en-US" altLang="zh-CN" sz="2000" dirty="0"/>
              <a:t>rms=0.15nm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602082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E59A5D-A961-4B03-AB9A-6078C040DA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5522504" cy="496824"/>
          </a:xfrm>
        </p:spPr>
        <p:txBody>
          <a:bodyPr/>
          <a:lstStyle/>
          <a:p>
            <a:r>
              <a:rPr lang="zh-CN" altLang="en-US" dirty="0"/>
              <a:t>空位调控位错层</a:t>
            </a:r>
            <a:r>
              <a:rPr lang="en-US" altLang="zh-CN" dirty="0"/>
              <a:t>(VADE)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3638272-6734-423B-81B2-FA8A0560E29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ADBCF817-F794-4CDF-9C2E-1BC414C9E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02</a:t>
            </a:r>
            <a:endParaRPr lang="zh-CN" altLang="en-US" b="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580B09C-413F-418C-B45C-F0E347F166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464" y="1916832"/>
            <a:ext cx="4006526" cy="36377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337335C-2906-4E6B-B41A-9DCFB8CC9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14149"/>
            <a:ext cx="3355324" cy="300609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0A986DF-D07A-4DE0-9109-B5D5AF7B8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095734"/>
            <a:ext cx="3422005" cy="2715568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014B1BE4-B807-4DD9-868B-879997ABBDEA}"/>
              </a:ext>
            </a:extLst>
          </p:cNvPr>
          <p:cNvSpPr txBox="1"/>
          <p:nvPr/>
        </p:nvSpPr>
        <p:spPr>
          <a:xfrm>
            <a:off x="1642638" y="5743851"/>
            <a:ext cx="6106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/>
              <a:t>Si </a:t>
            </a:r>
            <a:r>
              <a:rPr lang="zh-CN" altLang="en-US" dirty="0"/>
              <a:t>上 </a:t>
            </a:r>
            <a:r>
              <a:rPr lang="en-GB" altLang="zh-CN" dirty="0"/>
              <a:t>GaN </a:t>
            </a:r>
            <a:r>
              <a:rPr lang="zh-CN" altLang="en-US" dirty="0"/>
              <a:t>准垂直</a:t>
            </a:r>
            <a:r>
              <a:rPr lang="en-US" altLang="zh-CN" dirty="0"/>
              <a:t>SBD</a:t>
            </a:r>
            <a:r>
              <a:rPr lang="zh-CN" altLang="en-US" dirty="0"/>
              <a:t>结构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40B170A-341B-4BF2-9021-857644C572FC}"/>
              </a:ext>
            </a:extLst>
          </p:cNvPr>
          <p:cNvSpPr txBox="1"/>
          <p:nvPr/>
        </p:nvSpPr>
        <p:spPr>
          <a:xfrm>
            <a:off x="9731352" y="2384458"/>
            <a:ext cx="230425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/>
              <a:t>高开关比</a:t>
            </a:r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endParaRPr lang="en-US" altLang="zh-CN" sz="2000" dirty="0"/>
          </a:p>
          <a:p>
            <a:pPr algn="l"/>
            <a:r>
              <a:rPr lang="zh-CN" altLang="en-US" sz="2000" dirty="0"/>
              <a:t>高电流密度</a:t>
            </a:r>
            <a:endParaRPr lang="en-US" altLang="zh-CN" sz="2000" dirty="0"/>
          </a:p>
          <a:p>
            <a:pPr algn="l"/>
            <a:r>
              <a:rPr lang="zh-CN" altLang="en-US" sz="2000" dirty="0"/>
              <a:t>低开态电阻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30182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612203" y="2421509"/>
            <a:ext cx="1131870" cy="1008063"/>
          </a:xfrm>
        </p:spPr>
        <p:txBody>
          <a:bodyPr/>
          <a:lstStyle/>
          <a:p>
            <a:r>
              <a:rPr lang="en-US" altLang="zh-CN"/>
              <a:t>03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071664" y="4389983"/>
            <a:ext cx="6408712" cy="496824"/>
          </a:xfrm>
        </p:spPr>
        <p:txBody>
          <a:bodyPr/>
          <a:lstStyle/>
          <a:p>
            <a:r>
              <a:rPr lang="en-US" altLang="zh-CN"/>
              <a:t>3D-AlN </a:t>
            </a:r>
            <a:r>
              <a:rPr lang="zh-CN" altLang="en-US" dirty="0"/>
              <a:t>技术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3904AA9-39E8-4D00-9604-4DCDBDE8C2D5}"/>
              </a:ext>
            </a:extLst>
          </p:cNvPr>
          <p:cNvSpPr txBox="1"/>
          <p:nvPr/>
        </p:nvSpPr>
        <p:spPr>
          <a:xfrm>
            <a:off x="9657904" y="5229200"/>
            <a:ext cx="2544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/>
              <a:t>2021 </a:t>
            </a:r>
            <a:r>
              <a:rPr lang="zh-CN" altLang="en-US" dirty="0"/>
              <a:t>沈剑飞</a:t>
            </a:r>
            <a:r>
              <a:rPr lang="zh-CN" altLang="en-US" sz="1800" dirty="0"/>
              <a:t> 博士论文</a:t>
            </a:r>
          </a:p>
        </p:txBody>
      </p:sp>
    </p:spTree>
    <p:extLst>
      <p:ext uri="{BB962C8B-B14F-4D97-AF65-F5344CB8AC3E}">
        <p14:creationId xmlns:p14="http://schemas.microsoft.com/office/powerpoint/2010/main" val="1882420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8E8257-CFFA-4AC4-913D-0997B87523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3D-AlN </a:t>
            </a:r>
            <a:r>
              <a:rPr lang="zh-CN" altLang="en-US" dirty="0"/>
              <a:t>技术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D91AE64-61EC-443B-B2E6-9A9194D4718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2508E2A-F622-46A5-A938-D2C45939F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40" y="1193384"/>
            <a:ext cx="8939035" cy="3939881"/>
          </a:xfrm>
          <a:prstGeom prst="rect">
            <a:avLst/>
          </a:prstGeom>
        </p:spPr>
      </p:pic>
      <p:sp>
        <p:nvSpPr>
          <p:cNvPr id="7" name="文本占位符 1">
            <a:extLst>
              <a:ext uri="{FF2B5EF4-FFF2-40B4-BE49-F238E27FC236}">
                <a16:creationId xmlns:a16="http://schemas.microsoft.com/office/drawing/2014/main" id="{D7C2F6CC-A068-4EBF-9E10-69D8FCEE79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03</a:t>
            </a:r>
            <a:endParaRPr lang="zh-CN" altLang="en-US" b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C3040B-1073-48CB-B34C-022B386F2D99}"/>
              </a:ext>
            </a:extLst>
          </p:cNvPr>
          <p:cNvSpPr txBox="1"/>
          <p:nvPr/>
        </p:nvSpPr>
        <p:spPr>
          <a:xfrm>
            <a:off x="1590080" y="5151273"/>
            <a:ext cx="84349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/>
              <a:t>下层</a:t>
            </a:r>
            <a:r>
              <a:rPr lang="en-US" altLang="zh-CN" sz="2400" dirty="0"/>
              <a:t>AlN</a:t>
            </a:r>
            <a:r>
              <a:rPr lang="zh-CN" altLang="en-US" sz="2400" dirty="0"/>
              <a:t>在晶体质量和应力上都对上层</a:t>
            </a:r>
            <a:r>
              <a:rPr lang="en-US" altLang="zh-CN" sz="2400" dirty="0"/>
              <a:t>GaN</a:t>
            </a:r>
            <a:r>
              <a:rPr lang="zh-CN" altLang="en-US" sz="2400" dirty="0"/>
              <a:t>有很大的影响，因此</a:t>
            </a:r>
            <a:r>
              <a:rPr lang="en-US" altLang="zh-CN" sz="2400" dirty="0"/>
              <a:t>3D-AlN</a:t>
            </a:r>
            <a:r>
              <a:rPr lang="zh-CN" altLang="en-US" sz="2400" dirty="0"/>
              <a:t>技术从改进</a:t>
            </a:r>
            <a:r>
              <a:rPr lang="en-US" altLang="zh-CN" sz="2400" dirty="0"/>
              <a:t>AlN</a:t>
            </a:r>
            <a:r>
              <a:rPr lang="zh-CN" altLang="en-US" sz="2400" dirty="0"/>
              <a:t>的晶体质量上入手。另外，图形</a:t>
            </a:r>
            <a:r>
              <a:rPr lang="en-US" altLang="zh-CN" sz="2400" dirty="0"/>
              <a:t>AlN</a:t>
            </a:r>
            <a:r>
              <a:rPr lang="zh-CN" altLang="en-US" sz="2400" dirty="0"/>
              <a:t>衬底技术可以有效改善晶体质量和应力，但价格昂贵。是否有简便的替代方法？</a:t>
            </a:r>
          </a:p>
        </p:txBody>
      </p:sp>
    </p:spTree>
    <p:extLst>
      <p:ext uri="{BB962C8B-B14F-4D97-AF65-F5344CB8AC3E}">
        <p14:creationId xmlns:p14="http://schemas.microsoft.com/office/powerpoint/2010/main" val="2759216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03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6242584" cy="496824"/>
          </a:xfrm>
        </p:spPr>
        <p:txBody>
          <a:bodyPr/>
          <a:lstStyle/>
          <a:p>
            <a:r>
              <a:rPr lang="en-US" altLang="zh-CN" dirty="0"/>
              <a:t>3D-AlN </a:t>
            </a:r>
            <a:r>
              <a:rPr lang="zh-CN" altLang="en-US" dirty="0"/>
              <a:t>技术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44E8F59-3075-4243-AECA-3099616DD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36" y="943106"/>
            <a:ext cx="8081194" cy="396496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6086F3B-0046-497F-B935-32557A8DC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0" y="4907108"/>
            <a:ext cx="8020050" cy="192405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7F13669A-EEE9-450F-AD4A-0360DB3355FC}"/>
              </a:ext>
            </a:extLst>
          </p:cNvPr>
          <p:cNvSpPr txBox="1"/>
          <p:nvPr/>
        </p:nvSpPr>
        <p:spPr>
          <a:xfrm>
            <a:off x="8280920" y="1916832"/>
            <a:ext cx="37917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控制生长条件，使得</a:t>
            </a:r>
            <a:r>
              <a:rPr lang="en-US" altLang="zh-CN" sz="2400" dirty="0"/>
              <a:t>AlN</a:t>
            </a:r>
            <a:r>
              <a:rPr lang="zh-CN" altLang="en-US" sz="2400" dirty="0"/>
              <a:t>进行三维生长，在表面会形成</a:t>
            </a:r>
            <a:r>
              <a:rPr lang="en-US" altLang="zh-CN" sz="2400" dirty="0"/>
              <a:t>V-pits</a:t>
            </a:r>
            <a:r>
              <a:rPr lang="zh-CN" altLang="en-US" sz="2400" dirty="0"/>
              <a:t>。当</a:t>
            </a:r>
            <a:r>
              <a:rPr lang="en-US" altLang="zh-CN" sz="2400" dirty="0"/>
              <a:t>V-pits</a:t>
            </a:r>
            <a:r>
              <a:rPr lang="zh-CN" altLang="en-US" sz="2400" dirty="0"/>
              <a:t>尺寸、周期合理时，形成纳米孔状图形</a:t>
            </a:r>
            <a:r>
              <a:rPr lang="en-US" altLang="zh-CN" sz="2400" dirty="0"/>
              <a:t>AlN/Si</a:t>
            </a:r>
            <a:r>
              <a:rPr lang="zh-CN" altLang="en-US" sz="2400" dirty="0"/>
              <a:t>衬底结构，与通过纳米压印得到的圆孔图形衬底相似，有助于降低位错密度。</a:t>
            </a:r>
          </a:p>
          <a:p>
            <a:pPr algn="l"/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866445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5EBB6F-C26B-47C2-83E9-8CB245A4B5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3D-AlN </a:t>
            </a:r>
            <a:r>
              <a:rPr lang="zh-CN" altLang="en-US" dirty="0"/>
              <a:t>技术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E1163E-C3F0-442E-8C44-5EA2B1F7A29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90D56776-F7CC-4D99-B596-AB4A87E046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03</a:t>
            </a:r>
            <a:endParaRPr lang="zh-CN" altLang="en-US" b="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1E432CB-13FF-486B-BBB5-975F73F2A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48" y="1135181"/>
            <a:ext cx="9640135" cy="229381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A75F929-71EC-43C2-9A4D-DF2B7EE68B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56" y="3719107"/>
            <a:ext cx="5832648" cy="234597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6B57015-F25C-4B04-84B8-1096D10C6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015" y="3719107"/>
            <a:ext cx="5832648" cy="237233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1BE5AEDD-F97E-4A23-9B9B-BFB852022CF6}"/>
              </a:ext>
            </a:extLst>
          </p:cNvPr>
          <p:cNvSpPr txBox="1"/>
          <p:nvPr/>
        </p:nvSpPr>
        <p:spPr>
          <a:xfrm>
            <a:off x="6301687" y="6237312"/>
            <a:ext cx="30346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原位形成的纳米图形衬底</a:t>
            </a:r>
            <a:r>
              <a:rPr lang="zh-CN" altLang="en-US" sz="2000" dirty="0">
                <a:latin typeface="+mn-ea"/>
                <a:cs typeface="Times New Roman" panose="02020603050405020304" pitchFamily="18" charset="0"/>
              </a:rPr>
              <a:t>！</a:t>
            </a:r>
            <a:endParaRPr lang="zh-CN" altLang="en-US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76668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b="0" dirty="0"/>
              <a:t>PART  01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b="0" dirty="0"/>
              <a:t>PART  02</a:t>
            </a:r>
            <a:endParaRPr lang="zh-CN" altLang="en-US" b="0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7"/>
          </p:nvPr>
        </p:nvSpPr>
        <p:spPr>
          <a:xfrm>
            <a:off x="7392144" y="1477535"/>
            <a:ext cx="3816424" cy="503237"/>
          </a:xfrm>
        </p:spPr>
        <p:txBody>
          <a:bodyPr/>
          <a:lstStyle/>
          <a:p>
            <a:r>
              <a:rPr lang="en-US" altLang="zh-CN" b="0" dirty="0"/>
              <a:t>Si</a:t>
            </a:r>
            <a:r>
              <a:rPr lang="zh-CN" altLang="en-US" b="0" dirty="0"/>
              <a:t>上</a:t>
            </a:r>
            <a:r>
              <a:rPr lang="en-US" altLang="zh-CN" b="0" dirty="0" err="1"/>
              <a:t>GaN</a:t>
            </a:r>
            <a:r>
              <a:rPr lang="zh-CN" altLang="en-US" b="0" dirty="0"/>
              <a:t>厚膜简介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8"/>
          </p:nvPr>
        </p:nvSpPr>
        <p:spPr>
          <a:xfrm>
            <a:off x="7392144" y="2248623"/>
            <a:ext cx="4392488" cy="503237"/>
          </a:xfrm>
        </p:spPr>
        <p:txBody>
          <a:bodyPr/>
          <a:lstStyle/>
          <a:p>
            <a:r>
              <a:rPr lang="zh-CN" altLang="en-US" b="0" dirty="0"/>
              <a:t>空位调控位错层</a:t>
            </a:r>
            <a:r>
              <a:rPr lang="en-US" altLang="zh-CN" b="0" dirty="0"/>
              <a:t>(VADE)</a:t>
            </a:r>
            <a:endParaRPr lang="zh-CN" altLang="en-US" b="0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47D67B2-6DD2-4C00-9790-60072193D6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b="0" dirty="0"/>
              <a:t>PART  03</a:t>
            </a:r>
            <a:endParaRPr lang="zh-CN" altLang="en-US" b="0" dirty="0"/>
          </a:p>
          <a:p>
            <a:endParaRPr lang="zh-CN" altLang="en-US" b="0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1593A323-8865-452B-B773-F64ED6906A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b="0" dirty="0"/>
              <a:t>PART  04</a:t>
            </a:r>
            <a:endParaRPr lang="zh-CN" altLang="en-US" b="0" dirty="0"/>
          </a:p>
          <a:p>
            <a:endParaRPr lang="zh-CN" altLang="en-US" b="0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332CC94B-8730-4479-8BC4-A160107FA10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zh-CN" b="0" dirty="0"/>
              <a:t>3D-AlN </a:t>
            </a:r>
            <a:r>
              <a:rPr lang="zh-CN" altLang="en-US" b="0" dirty="0"/>
              <a:t>技术</a:t>
            </a:r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F65218E8-E1F5-419D-AA15-079B0ADDD2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392144" y="3771572"/>
            <a:ext cx="4896544" cy="503237"/>
          </a:xfrm>
        </p:spPr>
        <p:txBody>
          <a:bodyPr/>
          <a:lstStyle/>
          <a:p>
            <a:r>
              <a:rPr lang="zh-CN" altLang="en-US" b="0" dirty="0"/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3214876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560BB0C-021E-42B0-85B5-AFEE534056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03</a:t>
            </a:r>
            <a:endParaRPr lang="zh-CN" altLang="en-US" b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481B1B-D7F0-45F1-9B1A-D1997C4982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/>
              <a:t>3D-AlN </a:t>
            </a:r>
            <a:r>
              <a:rPr lang="zh-CN" altLang="en-US" dirty="0"/>
              <a:t>技术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FB510FF-3D3A-423E-9817-26196FE98B9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77E13D2-8FC9-4710-AB93-26C55619E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644" y="1286999"/>
            <a:ext cx="6552728" cy="352136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2573A88-C221-4EA5-A04F-A410E8C5D5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07"/>
          <a:stretch/>
        </p:blipFill>
        <p:spPr>
          <a:xfrm>
            <a:off x="8328248" y="1412776"/>
            <a:ext cx="3146708" cy="352839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4278BD2-C3C7-401F-B86E-2B6B6486DDF7}"/>
              </a:ext>
            </a:extLst>
          </p:cNvPr>
          <p:cNvSpPr txBox="1"/>
          <p:nvPr/>
        </p:nvSpPr>
        <p:spPr>
          <a:xfrm>
            <a:off x="1127448" y="5108541"/>
            <a:ext cx="61061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在</a:t>
            </a:r>
            <a:r>
              <a:rPr lang="en-US" altLang="zh-CN" sz="2000" dirty="0">
                <a:effectLst/>
                <a:latin typeface="+mn-ea"/>
              </a:rPr>
              <a:t>3D-AlN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内以及两层</a:t>
            </a:r>
            <a:r>
              <a:rPr lang="en-US" altLang="zh-CN" sz="2000" dirty="0">
                <a:effectLst/>
                <a:latin typeface="+mn-ea"/>
              </a:rPr>
              <a:t>AlN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交界处存在大量位错弯曲并湮灭的现象</a:t>
            </a:r>
            <a:r>
              <a:rPr lang="zh-CN" altLang="en-US" sz="2000" dirty="0">
                <a:effectLst/>
                <a:latin typeface="+mn-ea"/>
                <a:cs typeface="Times New Roman" panose="02020603050405020304" pitchFamily="18" charset="0"/>
              </a:rPr>
              <a:t>，上层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AlN</a:t>
            </a:r>
            <a:r>
              <a:rPr lang="zh-CN" altLang="en-US" sz="2000" dirty="0">
                <a:effectLst/>
                <a:latin typeface="+mn-ea"/>
                <a:cs typeface="Times New Roman" panose="02020603050405020304" pitchFamily="18" charset="0"/>
              </a:rPr>
              <a:t>中的位错密度大幅减少</a:t>
            </a:r>
            <a:endParaRPr lang="zh-CN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0001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4347EB2-D521-4F84-959E-3160321052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03</a:t>
            </a:r>
            <a:endParaRPr lang="zh-CN" altLang="en-US" b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3435E5-BB66-4B54-869D-C9D4B7077A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3D-AlN </a:t>
            </a:r>
            <a:r>
              <a:rPr lang="zh-CN" altLang="en-US" dirty="0"/>
              <a:t>技术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FAF0F7E-D79A-4E03-9641-A20D40EA905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0ED88E5-8483-4A8E-998A-AB47C1D59B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673"/>
          <a:stretch/>
        </p:blipFill>
        <p:spPr>
          <a:xfrm>
            <a:off x="1307952" y="1786530"/>
            <a:ext cx="4154352" cy="379818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02F99A5-EF8D-4EFF-B501-F9AF6AF277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378" r="49533"/>
          <a:stretch/>
        </p:blipFill>
        <p:spPr>
          <a:xfrm>
            <a:off x="5663952" y="1108024"/>
            <a:ext cx="3600400" cy="292392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D3A131A-483E-4E4D-B965-DD51E9F94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9639" y="4079780"/>
            <a:ext cx="3564958" cy="272027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7F28B25-8526-490B-B3B8-684CB3478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3912" y="1940871"/>
            <a:ext cx="5419725" cy="41529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F53B112-DE88-4F75-8B63-5FE7DB03B625}"/>
              </a:ext>
            </a:extLst>
          </p:cNvPr>
          <p:cNvSpPr txBox="1"/>
          <p:nvPr/>
        </p:nvSpPr>
        <p:spPr>
          <a:xfrm>
            <a:off x="1106408" y="5775155"/>
            <a:ext cx="43399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/>
              <a:t>在此基础上继续生长</a:t>
            </a:r>
            <a:r>
              <a:rPr lang="en-US" altLang="zh-CN" sz="2400" dirty="0"/>
              <a:t>14.3μm</a:t>
            </a:r>
            <a:r>
              <a:rPr lang="zh-CN" altLang="en-US" sz="2400" dirty="0"/>
              <a:t>的</a:t>
            </a:r>
            <a:r>
              <a:rPr lang="en-US" altLang="zh-CN" sz="2400" dirty="0"/>
              <a:t>GaN</a:t>
            </a:r>
            <a:r>
              <a:rPr lang="zh-CN" altLang="en-US" sz="2400" dirty="0"/>
              <a:t>厚膜，表面光滑无裂纹。</a:t>
            </a:r>
          </a:p>
        </p:txBody>
      </p:sp>
    </p:spTree>
    <p:extLst>
      <p:ext uri="{BB962C8B-B14F-4D97-AF65-F5344CB8AC3E}">
        <p14:creationId xmlns:p14="http://schemas.microsoft.com/office/powerpoint/2010/main" val="1716168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F16AC9-A160-4DB2-9D4C-C948FA2711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3D-AlN </a:t>
            </a:r>
            <a:r>
              <a:rPr lang="zh-CN" altLang="en-US" dirty="0"/>
              <a:t>技术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076724-D9D6-4E12-963B-1F5C26FA7CA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sp>
        <p:nvSpPr>
          <p:cNvPr id="6" name="文本占位符 1">
            <a:extLst>
              <a:ext uri="{FF2B5EF4-FFF2-40B4-BE49-F238E27FC236}">
                <a16:creationId xmlns:a16="http://schemas.microsoft.com/office/drawing/2014/main" id="{ACE76622-7219-49DE-ABCD-50A796DDD6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03</a:t>
            </a:r>
            <a:endParaRPr lang="zh-CN" altLang="en-US" b="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6F872F5-9447-459C-B48F-C155A82AC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40" y="1484784"/>
            <a:ext cx="4561448" cy="459018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054A86C-D16B-4DAF-BC64-686B052CA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992" y="3999581"/>
            <a:ext cx="3960440" cy="279750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D3D3015-6287-46DB-8D42-0439E2BA8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3992" y="1136652"/>
            <a:ext cx="3960440" cy="285959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B407165-F2D3-44F1-B959-78AEF18DC16A}"/>
              </a:ext>
            </a:extLst>
          </p:cNvPr>
          <p:cNvSpPr txBox="1"/>
          <p:nvPr/>
        </p:nvSpPr>
        <p:spPr>
          <a:xfrm>
            <a:off x="1740572" y="6140418"/>
            <a:ext cx="6106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/>
              <a:t>Si </a:t>
            </a:r>
            <a:r>
              <a:rPr lang="zh-CN" altLang="en-US" dirty="0"/>
              <a:t>上 </a:t>
            </a:r>
            <a:r>
              <a:rPr lang="en-GB" altLang="zh-CN" dirty="0"/>
              <a:t>GaN </a:t>
            </a:r>
            <a:r>
              <a:rPr lang="zh-CN" altLang="en-US" dirty="0"/>
              <a:t>准垂直</a:t>
            </a:r>
            <a:r>
              <a:rPr lang="en-US" altLang="zh-CN" dirty="0"/>
              <a:t>SBD</a:t>
            </a:r>
            <a:r>
              <a:rPr lang="zh-CN" altLang="en-US" dirty="0"/>
              <a:t>结构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284633B-6178-4F75-AE20-C4424D224C82}"/>
              </a:ext>
            </a:extLst>
          </p:cNvPr>
          <p:cNvSpPr txBox="1"/>
          <p:nvPr/>
        </p:nvSpPr>
        <p:spPr>
          <a:xfrm>
            <a:off x="10228278" y="2243283"/>
            <a:ext cx="18165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800" dirty="0"/>
              <a:t>高电流密度</a:t>
            </a:r>
            <a:endParaRPr lang="en-US" altLang="zh-CN" sz="1800" dirty="0"/>
          </a:p>
          <a:p>
            <a:pPr algn="l"/>
            <a:r>
              <a:rPr lang="zh-CN" altLang="en-US" sz="1800" dirty="0"/>
              <a:t>低开态电阻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D177B19-DC59-43F7-865B-0AA808ADD7ED}"/>
              </a:ext>
            </a:extLst>
          </p:cNvPr>
          <p:cNvSpPr txBox="1"/>
          <p:nvPr/>
        </p:nvSpPr>
        <p:spPr>
          <a:xfrm>
            <a:off x="10228278" y="5031417"/>
            <a:ext cx="227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800" dirty="0"/>
              <a:t>高击穿电压</a:t>
            </a:r>
          </a:p>
        </p:txBody>
      </p:sp>
    </p:spTree>
    <p:extLst>
      <p:ext uri="{BB962C8B-B14F-4D97-AF65-F5344CB8AC3E}">
        <p14:creationId xmlns:p14="http://schemas.microsoft.com/office/powerpoint/2010/main" val="3868362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612203" y="2421509"/>
            <a:ext cx="1131870" cy="1008063"/>
          </a:xfrm>
        </p:spPr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071664" y="4389983"/>
            <a:ext cx="6408712" cy="496824"/>
          </a:xfrm>
        </p:spPr>
        <p:txBody>
          <a:bodyPr/>
          <a:lstStyle/>
          <a:p>
            <a:r>
              <a:rPr lang="zh-CN" altLang="en-US" dirty="0"/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3797955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7EAEC7-4593-4077-8EC2-9976332E9F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总结与展望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0E5B0E-A849-4F19-9EF2-98DF0B55B56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24</a:t>
            </a:fld>
            <a:endParaRPr lang="zh-CN" altLang="en-US" dirty="0"/>
          </a:p>
        </p:txBody>
      </p:sp>
      <p:sp>
        <p:nvSpPr>
          <p:cNvPr id="7" name="文本占位符 1">
            <a:extLst>
              <a:ext uri="{FF2B5EF4-FFF2-40B4-BE49-F238E27FC236}">
                <a16:creationId xmlns:a16="http://schemas.microsoft.com/office/drawing/2014/main" id="{BC0E9D1C-1D33-4506-81FC-5CB4D1B998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278936"/>
            <a:ext cx="916672" cy="1008063"/>
          </a:xfrm>
        </p:spPr>
        <p:txBody>
          <a:bodyPr/>
          <a:lstStyle/>
          <a:p>
            <a:r>
              <a:rPr lang="en-US" altLang="zh-CN" b="0" dirty="0"/>
              <a:t>04</a:t>
            </a:r>
            <a:endParaRPr lang="zh-CN" altLang="en-US" b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E21A5FC-2C6E-43AB-A143-D2ECB2C174AC}"/>
              </a:ext>
            </a:extLst>
          </p:cNvPr>
          <p:cNvSpPr txBox="1"/>
          <p:nvPr/>
        </p:nvSpPr>
        <p:spPr>
          <a:xfrm>
            <a:off x="1559496" y="1700808"/>
            <a:ext cx="82809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400" dirty="0"/>
              <a:t>·</a:t>
            </a:r>
            <a:r>
              <a:rPr lang="zh-CN" altLang="en-US" sz="2400" dirty="0"/>
              <a:t>两种方法都只是改变生长过程中一个步骤的</a:t>
            </a:r>
            <a:r>
              <a:rPr lang="en-US" altLang="zh-CN" sz="2400" dirty="0"/>
              <a:t>V/III</a:t>
            </a:r>
            <a:r>
              <a:rPr lang="zh-CN" altLang="en-US" sz="2400" dirty="0"/>
              <a:t>比，就能极大改善生长结果和晶体质量，可见合适的</a:t>
            </a:r>
            <a:r>
              <a:rPr lang="en-US" altLang="zh-CN" sz="2400" dirty="0"/>
              <a:t>V/III</a:t>
            </a:r>
            <a:r>
              <a:rPr lang="zh-CN" altLang="en-US" sz="2400" dirty="0"/>
              <a:t>比在生长过程中是至关重要的；</a:t>
            </a:r>
            <a:endParaRPr lang="en-US" altLang="zh-CN" sz="2400" dirty="0"/>
          </a:p>
          <a:p>
            <a:pPr algn="l"/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20517C"/>
                </a:solidFill>
                <a:effectLst/>
                <a:uLnTx/>
                <a:uFillTx/>
                <a:latin typeface="华文细黑"/>
                <a:ea typeface="华文细黑"/>
                <a:cs typeface="+mn-cs"/>
              </a:rPr>
              <a:t>·</a:t>
            </a:r>
            <a:r>
              <a:rPr lang="zh-CN" altLang="en-US" sz="2400" dirty="0"/>
              <a:t>熟练掌握基本的理论和技术，如生长动力学、图形衬底等，才能开发新技术（</a:t>
            </a:r>
            <a:r>
              <a:rPr lang="en-US" altLang="zh-CN" sz="2400" dirty="0"/>
              <a:t>3D-AlN</a:t>
            </a:r>
            <a:r>
              <a:rPr lang="zh-CN" altLang="en-US" sz="2400" dirty="0"/>
              <a:t>）；</a:t>
            </a:r>
            <a:endParaRPr lang="en-US" altLang="zh-CN" sz="2400" dirty="0"/>
          </a:p>
          <a:p>
            <a:pPr algn="l"/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20517C"/>
                </a:solidFill>
                <a:effectLst/>
                <a:uLnTx/>
                <a:uFillTx/>
                <a:latin typeface="华文细黑"/>
                <a:ea typeface="华文细黑"/>
                <a:cs typeface="+mn-cs"/>
              </a:rPr>
              <a:t>·</a:t>
            </a:r>
            <a:r>
              <a:rPr lang="zh-CN" altLang="en-US" sz="2400" dirty="0"/>
              <a:t>可以考虑从不同的步骤（</a:t>
            </a:r>
            <a:r>
              <a:rPr lang="en-US" altLang="zh-CN" sz="2400" dirty="0" err="1"/>
              <a:t>GaN</a:t>
            </a:r>
            <a:r>
              <a:rPr lang="zh-CN" altLang="en-US" sz="2400" dirty="0"/>
              <a:t>、</a:t>
            </a:r>
            <a:r>
              <a:rPr lang="en-US" altLang="zh-CN" sz="2400" dirty="0" err="1"/>
              <a:t>AlN</a:t>
            </a:r>
            <a:r>
              <a:rPr lang="zh-CN" altLang="en-US" sz="2400" dirty="0"/>
              <a:t>）去改善最后</a:t>
            </a:r>
            <a:r>
              <a:rPr lang="en-US" altLang="zh-CN" sz="2400" dirty="0" err="1"/>
              <a:t>GaN</a:t>
            </a:r>
            <a:r>
              <a:rPr lang="zh-CN" altLang="en-US" sz="2400" dirty="0"/>
              <a:t>的晶体质量。最近组里研究的内容之一是减少</a:t>
            </a:r>
            <a:r>
              <a:rPr lang="en-US" altLang="zh-CN" sz="2400" dirty="0" err="1"/>
              <a:t>AlN</a:t>
            </a:r>
            <a:r>
              <a:rPr lang="zh-CN" altLang="en-US" sz="2400" dirty="0"/>
              <a:t>中的</a:t>
            </a:r>
            <a:r>
              <a:rPr lang="en-US" altLang="zh-CN" sz="2400" dirty="0"/>
              <a:t>Al</a:t>
            </a:r>
            <a:r>
              <a:rPr lang="zh-CN" altLang="en-US" sz="2400" dirty="0"/>
              <a:t>向</a:t>
            </a:r>
            <a:r>
              <a:rPr lang="en-US" altLang="zh-CN" sz="2400" dirty="0"/>
              <a:t>Si</a:t>
            </a:r>
            <a:r>
              <a:rPr lang="zh-CN" altLang="en-US" sz="2400" dirty="0"/>
              <a:t>衬底中扩散，这也有助于</a:t>
            </a:r>
            <a:r>
              <a:rPr lang="en-US" altLang="zh-CN" sz="2400" dirty="0" err="1"/>
              <a:t>AlN</a:t>
            </a:r>
            <a:r>
              <a:rPr lang="zh-CN" altLang="en-US" sz="2400" dirty="0"/>
              <a:t>晶体质量的改善，从而继续优化</a:t>
            </a:r>
            <a:r>
              <a:rPr lang="en-US" altLang="zh-CN" sz="2400" dirty="0" err="1"/>
              <a:t>GaN</a:t>
            </a:r>
            <a:r>
              <a:rPr lang="zh-CN" altLang="en-US" sz="2400" dirty="0"/>
              <a:t>厚膜的生长。</a:t>
            </a:r>
            <a:endParaRPr lang="en-US" altLang="zh-CN" sz="2400" dirty="0"/>
          </a:p>
          <a:p>
            <a:pPr algn="l"/>
            <a:endParaRPr lang="en-US" altLang="zh-CN" sz="2400" dirty="0"/>
          </a:p>
          <a:p>
            <a:pPr algn="l"/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668501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565399" y="2348880"/>
            <a:ext cx="7023102" cy="139858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8000" dirty="0">
                <a:solidFill>
                  <a:srgbClr val="FFFFFF"/>
                </a:solidFill>
              </a:rPr>
              <a:t>请您批评指正</a:t>
            </a:r>
          </a:p>
        </p:txBody>
      </p:sp>
      <p:cxnSp>
        <p:nvCxnSpPr>
          <p:cNvPr id="3" name="直接连接符 6"/>
          <p:cNvCxnSpPr>
            <a:cxnSpLocks noChangeShapeType="1"/>
          </p:cNvCxnSpPr>
          <p:nvPr>
            <p:custDataLst>
              <p:tags r:id="rId2"/>
            </p:custDataLst>
          </p:nvPr>
        </p:nvCxnSpPr>
        <p:spPr bwMode="auto">
          <a:xfrm>
            <a:off x="2565399" y="3771280"/>
            <a:ext cx="7023102" cy="0"/>
          </a:xfrm>
          <a:prstGeom prst="line">
            <a:avLst/>
          </a:prstGeom>
          <a:noFill/>
          <a:ln w="12700">
            <a:solidFill>
              <a:schemeClr val="accent1">
                <a:lumMod val="60000"/>
                <a:lumOff val="4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" name="直接连接符 8"/>
          <p:cNvCxnSpPr>
            <a:cxnSpLocks noChangeShapeType="1"/>
          </p:cNvCxnSpPr>
          <p:nvPr>
            <p:custDataLst>
              <p:tags r:id="rId3"/>
            </p:custDataLst>
          </p:nvPr>
        </p:nvCxnSpPr>
        <p:spPr bwMode="auto">
          <a:xfrm>
            <a:off x="2639616" y="5346700"/>
            <a:ext cx="6696075" cy="0"/>
          </a:xfrm>
          <a:prstGeom prst="line">
            <a:avLst/>
          </a:prstGeom>
          <a:noFill/>
          <a:ln w="12700">
            <a:solidFill>
              <a:schemeClr val="accent1">
                <a:lumMod val="40000"/>
                <a:lumOff val="6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KSO_Shape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2685654" y="5026025"/>
            <a:ext cx="198437" cy="234950"/>
          </a:xfrm>
          <a:custGeom>
            <a:avLst/>
            <a:gdLst>
              <a:gd name="T0" fmla="*/ 163869 w 396520"/>
              <a:gd name="T1" fmla="*/ 157531 h 469210"/>
              <a:gd name="T2" fmla="*/ 197203 w 396520"/>
              <a:gd name="T3" fmla="*/ 191182 h 469210"/>
              <a:gd name="T4" fmla="*/ 188663 w 396520"/>
              <a:gd name="T5" fmla="*/ 220796 h 469210"/>
              <a:gd name="T6" fmla="*/ 176400 w 396520"/>
              <a:gd name="T7" fmla="*/ 192013 h 469210"/>
              <a:gd name="T8" fmla="*/ 143709 w 396520"/>
              <a:gd name="T9" fmla="*/ 169539 h 469210"/>
              <a:gd name="T10" fmla="*/ 163869 w 396520"/>
              <a:gd name="T11" fmla="*/ 157531 h 469210"/>
              <a:gd name="T12" fmla="*/ 22203 w 396520"/>
              <a:gd name="T13" fmla="*/ 4729 h 469210"/>
              <a:gd name="T14" fmla="*/ 49402 w 396520"/>
              <a:gd name="T15" fmla="*/ 52023 h 469210"/>
              <a:gd name="T16" fmla="*/ 51452 w 396520"/>
              <a:gd name="T17" fmla="*/ 86564 h 469210"/>
              <a:gd name="T18" fmla="*/ 46881 w 396520"/>
              <a:gd name="T19" fmla="*/ 96015 h 469210"/>
              <a:gd name="T20" fmla="*/ 120289 w 396520"/>
              <a:gd name="T21" fmla="*/ 174879 h 469210"/>
              <a:gd name="T22" fmla="*/ 137905 w 396520"/>
              <a:gd name="T23" fmla="*/ 173809 h 469210"/>
              <a:gd name="T24" fmla="*/ 138065 w 396520"/>
              <a:gd name="T25" fmla="*/ 174087 h 469210"/>
              <a:gd name="T26" fmla="*/ 173909 w 396520"/>
              <a:gd name="T27" fmla="*/ 194551 h 469210"/>
              <a:gd name="T28" fmla="*/ 185865 w 396520"/>
              <a:gd name="T29" fmla="*/ 224388 h 469210"/>
              <a:gd name="T30" fmla="*/ 144208 w 396520"/>
              <a:gd name="T31" fmla="*/ 234424 h 469210"/>
              <a:gd name="T32" fmla="*/ 332 w 396520"/>
              <a:gd name="T33" fmla="*/ 44981 h 469210"/>
              <a:gd name="T34" fmla="*/ 7156 w 396520"/>
              <a:gd name="T35" fmla="*/ 19804 h 469210"/>
              <a:gd name="T36" fmla="*/ 22203 w 396520"/>
              <a:gd name="T37" fmla="*/ 4729 h 469210"/>
              <a:gd name="T38" fmla="*/ 42959 w 396520"/>
              <a:gd name="T39" fmla="*/ 3 h 469210"/>
              <a:gd name="T40" fmla="*/ 74047 w 396520"/>
              <a:gd name="T41" fmla="*/ 64172 h 469210"/>
              <a:gd name="T42" fmla="*/ 54657 w 396520"/>
              <a:gd name="T43" fmla="*/ 84102 h 469210"/>
              <a:gd name="T44" fmla="*/ 52683 w 396520"/>
              <a:gd name="T45" fmla="*/ 50586 h 469210"/>
              <a:gd name="T46" fmla="*/ 27613 w 396520"/>
              <a:gd name="T47" fmla="*/ 2556 h 469210"/>
              <a:gd name="T48" fmla="*/ 42959 w 396520"/>
              <a:gd name="T49" fmla="*/ 3 h 46921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396520" h="469210">
                <a:moveTo>
                  <a:pt x="327445" y="314600"/>
                </a:moveTo>
                <a:cubicBezTo>
                  <a:pt x="356349" y="319254"/>
                  <a:pt x="385797" y="360745"/>
                  <a:pt x="394054" y="381803"/>
                </a:cubicBezTo>
                <a:cubicBezTo>
                  <a:pt x="402312" y="402860"/>
                  <a:pt x="388098" y="427511"/>
                  <a:pt x="376990" y="440944"/>
                </a:cubicBezTo>
                <a:cubicBezTo>
                  <a:pt x="373700" y="421882"/>
                  <a:pt x="364955" y="401443"/>
                  <a:pt x="352485" y="383463"/>
                </a:cubicBezTo>
                <a:cubicBezTo>
                  <a:pt x="332676" y="354903"/>
                  <a:pt x="307287" y="337803"/>
                  <a:pt x="287162" y="338581"/>
                </a:cubicBezTo>
                <a:cubicBezTo>
                  <a:pt x="300917" y="326499"/>
                  <a:pt x="298542" y="309947"/>
                  <a:pt x="327445" y="314600"/>
                </a:cubicBezTo>
                <a:close/>
                <a:moveTo>
                  <a:pt x="44367" y="9445"/>
                </a:moveTo>
                <a:cubicBezTo>
                  <a:pt x="65307" y="7976"/>
                  <a:pt x="88582" y="48300"/>
                  <a:pt x="98716" y="103893"/>
                </a:cubicBezTo>
                <a:cubicBezTo>
                  <a:pt x="103023" y="127522"/>
                  <a:pt x="104507" y="151694"/>
                  <a:pt x="102812" y="172874"/>
                </a:cubicBezTo>
                <a:cubicBezTo>
                  <a:pt x="96419" y="177933"/>
                  <a:pt x="92462" y="183883"/>
                  <a:pt x="93679" y="191748"/>
                </a:cubicBezTo>
                <a:cubicBezTo>
                  <a:pt x="97962" y="219449"/>
                  <a:pt x="202914" y="329063"/>
                  <a:pt x="240363" y="349244"/>
                </a:cubicBezTo>
                <a:cubicBezTo>
                  <a:pt x="253454" y="356299"/>
                  <a:pt x="265280" y="353652"/>
                  <a:pt x="275564" y="347108"/>
                </a:cubicBezTo>
                <a:lnTo>
                  <a:pt x="275884" y="347663"/>
                </a:lnTo>
                <a:cubicBezTo>
                  <a:pt x="293996" y="337193"/>
                  <a:pt x="324545" y="354625"/>
                  <a:pt x="347507" y="388530"/>
                </a:cubicBezTo>
                <a:cubicBezTo>
                  <a:pt x="360303" y="407426"/>
                  <a:pt x="369015" y="429003"/>
                  <a:pt x="371399" y="448117"/>
                </a:cubicBezTo>
                <a:cubicBezTo>
                  <a:pt x="347296" y="472826"/>
                  <a:pt x="310581" y="469765"/>
                  <a:pt x="288158" y="468159"/>
                </a:cubicBezTo>
                <a:cubicBezTo>
                  <a:pt x="253182" y="465654"/>
                  <a:pt x="-15065" y="364036"/>
                  <a:pt x="664" y="89829"/>
                </a:cubicBezTo>
                <a:cubicBezTo>
                  <a:pt x="3125" y="70964"/>
                  <a:pt x="7079" y="53749"/>
                  <a:pt x="14299" y="39550"/>
                </a:cubicBezTo>
                <a:cubicBezTo>
                  <a:pt x="20978" y="26415"/>
                  <a:pt x="30453" y="15861"/>
                  <a:pt x="44367" y="9445"/>
                </a:cubicBezTo>
                <a:close/>
                <a:moveTo>
                  <a:pt x="85842" y="6"/>
                </a:moveTo>
                <a:cubicBezTo>
                  <a:pt x="147282" y="-938"/>
                  <a:pt x="156451" y="106342"/>
                  <a:pt x="147962" y="128156"/>
                </a:cubicBezTo>
                <a:cubicBezTo>
                  <a:pt x="140696" y="146825"/>
                  <a:pt x="125598" y="157194"/>
                  <a:pt x="109217" y="167957"/>
                </a:cubicBezTo>
                <a:cubicBezTo>
                  <a:pt x="111214" y="147002"/>
                  <a:pt x="109601" y="123749"/>
                  <a:pt x="105273" y="101024"/>
                </a:cubicBezTo>
                <a:cubicBezTo>
                  <a:pt x="95931" y="51971"/>
                  <a:pt x="75887" y="14560"/>
                  <a:pt x="55177" y="5105"/>
                </a:cubicBezTo>
                <a:cubicBezTo>
                  <a:pt x="63799" y="1769"/>
                  <a:pt x="73998" y="188"/>
                  <a:pt x="85842" y="6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文本框 13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2923779" y="4989514"/>
            <a:ext cx="12588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ell MT" panose="02020503060305020303" pitchFamily="18" charset="0"/>
                <a:ea typeface="GungsuhChe" panose="02030609000101010101" pitchFamily="49" charset="-127"/>
              </a:rPr>
              <a:t>13584060424</a:t>
            </a:r>
          </a:p>
        </p:txBody>
      </p:sp>
      <p:sp>
        <p:nvSpPr>
          <p:cNvPr id="7" name="文本框 14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486004" y="4989514"/>
            <a:ext cx="1474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ell MT" panose="02020503060305020303" pitchFamily="18" charset="0"/>
                <a:ea typeface="GungsuhChe" panose="02030609000101010101" pitchFamily="49" charset="-127"/>
              </a:rPr>
              <a:t>Boy next door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Bell MT" panose="02020503060305020303" pitchFamily="18" charset="0"/>
              <a:ea typeface="GungsuhChe" panose="02030609000101010101" pitchFamily="49" charset="-127"/>
            </a:endParaRPr>
          </a:p>
        </p:txBody>
      </p:sp>
      <p:sp>
        <p:nvSpPr>
          <p:cNvPr id="8" name="KSO_Shape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5182790" y="5019675"/>
            <a:ext cx="266700" cy="249238"/>
          </a:xfrm>
          <a:custGeom>
            <a:avLst/>
            <a:gdLst>
              <a:gd name="T0" fmla="*/ 223637 w 969654"/>
              <a:gd name="T1" fmla="*/ 134460 h 903534"/>
              <a:gd name="T2" fmla="*/ 213735 w 969654"/>
              <a:gd name="T3" fmla="*/ 144391 h 903534"/>
              <a:gd name="T4" fmla="*/ 223637 w 969654"/>
              <a:gd name="T5" fmla="*/ 154321 h 903534"/>
              <a:gd name="T6" fmla="*/ 233539 w 969654"/>
              <a:gd name="T7" fmla="*/ 144391 h 903534"/>
              <a:gd name="T8" fmla="*/ 223637 w 969654"/>
              <a:gd name="T9" fmla="*/ 134460 h 903534"/>
              <a:gd name="T10" fmla="*/ 166943 w 969654"/>
              <a:gd name="T11" fmla="*/ 134460 h 903534"/>
              <a:gd name="T12" fmla="*/ 157041 w 969654"/>
              <a:gd name="T13" fmla="*/ 144391 h 903534"/>
              <a:gd name="T14" fmla="*/ 166943 w 969654"/>
              <a:gd name="T15" fmla="*/ 154321 h 903534"/>
              <a:gd name="T16" fmla="*/ 176844 w 969654"/>
              <a:gd name="T17" fmla="*/ 144391 h 903534"/>
              <a:gd name="T18" fmla="*/ 166943 w 969654"/>
              <a:gd name="T19" fmla="*/ 134460 h 903534"/>
              <a:gd name="T20" fmla="*/ 190152 w 969654"/>
              <a:gd name="T21" fmla="*/ 92826 h 903534"/>
              <a:gd name="T22" fmla="*/ 248025 w 969654"/>
              <a:gd name="T23" fmla="*/ 116438 h 903534"/>
              <a:gd name="T24" fmla="*/ 242364 w 969654"/>
              <a:gd name="T25" fmla="*/ 213591 h 903534"/>
              <a:gd name="T26" fmla="*/ 249150 w 969654"/>
              <a:gd name="T27" fmla="*/ 249238 h 903534"/>
              <a:gd name="T28" fmla="*/ 217953 w 969654"/>
              <a:gd name="T29" fmla="*/ 227454 h 903534"/>
              <a:gd name="T30" fmla="*/ 126458 w 969654"/>
              <a:gd name="T31" fmla="*/ 196700 h 903534"/>
              <a:gd name="T32" fmla="*/ 152643 w 969654"/>
              <a:gd name="T33" fmla="*/ 102965 h 903534"/>
              <a:gd name="T34" fmla="*/ 190152 w 969654"/>
              <a:gd name="T35" fmla="*/ 92826 h 903534"/>
              <a:gd name="T36" fmla="*/ 150691 w 969654"/>
              <a:gd name="T37" fmla="*/ 51657 h 903534"/>
              <a:gd name="T38" fmla="*/ 135838 w 969654"/>
              <a:gd name="T39" fmla="*/ 66553 h 903534"/>
              <a:gd name="T40" fmla="*/ 150691 w 969654"/>
              <a:gd name="T41" fmla="*/ 81449 h 903534"/>
              <a:gd name="T42" fmla="*/ 165543 w 969654"/>
              <a:gd name="T43" fmla="*/ 66553 h 903534"/>
              <a:gd name="T44" fmla="*/ 150691 w 969654"/>
              <a:gd name="T45" fmla="*/ 51657 h 903534"/>
              <a:gd name="T46" fmla="*/ 80987 w 969654"/>
              <a:gd name="T47" fmla="*/ 51657 h 903534"/>
              <a:gd name="T48" fmla="*/ 66135 w 969654"/>
              <a:gd name="T49" fmla="*/ 66553 h 903534"/>
              <a:gd name="T50" fmla="*/ 80987 w 969654"/>
              <a:gd name="T51" fmla="*/ 81449 h 903534"/>
              <a:gd name="T52" fmla="*/ 95840 w 969654"/>
              <a:gd name="T53" fmla="*/ 66553 h 903534"/>
              <a:gd name="T54" fmla="*/ 80987 w 969654"/>
              <a:gd name="T55" fmla="*/ 51657 h 903534"/>
              <a:gd name="T56" fmla="*/ 112370 w 969654"/>
              <a:gd name="T57" fmla="*/ 46 h 903534"/>
              <a:gd name="T58" fmla="*/ 152140 w 969654"/>
              <a:gd name="T59" fmla="*/ 5186 h 903534"/>
              <a:gd name="T60" fmla="*/ 231114 w 969654"/>
              <a:gd name="T61" fmla="*/ 103570 h 903534"/>
              <a:gd name="T62" fmla="*/ 147265 w 969654"/>
              <a:gd name="T63" fmla="*/ 98616 h 903534"/>
              <a:gd name="T64" fmla="*/ 121080 w 969654"/>
              <a:gd name="T65" fmla="*/ 192351 h 903534"/>
              <a:gd name="T66" fmla="*/ 131581 w 969654"/>
              <a:gd name="T67" fmla="*/ 204006 h 903534"/>
              <a:gd name="T68" fmla="*/ 100853 w 969654"/>
              <a:gd name="T69" fmla="*/ 204512 h 903534"/>
              <a:gd name="T70" fmla="*/ 67582 w 969654"/>
              <a:gd name="T71" fmla="*/ 231046 h 903534"/>
              <a:gd name="T72" fmla="*/ 58922 w 969654"/>
              <a:gd name="T73" fmla="*/ 192121 h 903534"/>
              <a:gd name="T74" fmla="*/ 14972 w 969654"/>
              <a:gd name="T75" fmla="*/ 52230 h 903534"/>
              <a:gd name="T76" fmla="*/ 112370 w 969654"/>
              <a:gd name="T77" fmla="*/ 46 h 903534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KSO_Shape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7557690" y="5062539"/>
            <a:ext cx="261938" cy="198437"/>
          </a:xfrm>
          <a:custGeom>
            <a:avLst/>
            <a:gdLst>
              <a:gd name="T0" fmla="*/ 181753 w 529316"/>
              <a:gd name="T1" fmla="*/ 97121 h 401026"/>
              <a:gd name="T2" fmla="*/ 175821 w 529316"/>
              <a:gd name="T3" fmla="*/ 103053 h 401026"/>
              <a:gd name="T4" fmla="*/ 230155 w 529316"/>
              <a:gd name="T5" fmla="*/ 157383 h 401026"/>
              <a:gd name="T6" fmla="*/ 230971 w 529316"/>
              <a:gd name="T7" fmla="*/ 158698 h 401026"/>
              <a:gd name="T8" fmla="*/ 243335 w 529316"/>
              <a:gd name="T9" fmla="*/ 158698 h 401026"/>
              <a:gd name="T10" fmla="*/ 181753 w 529316"/>
              <a:gd name="T11" fmla="*/ 97121 h 401026"/>
              <a:gd name="T12" fmla="*/ 80185 w 529316"/>
              <a:gd name="T13" fmla="*/ 97121 h 401026"/>
              <a:gd name="T14" fmla="*/ 18603 w 529316"/>
              <a:gd name="T15" fmla="*/ 158698 h 401026"/>
              <a:gd name="T16" fmla="*/ 30967 w 529316"/>
              <a:gd name="T17" fmla="*/ 158698 h 401026"/>
              <a:gd name="T18" fmla="*/ 31782 w 529316"/>
              <a:gd name="T19" fmla="*/ 157384 h 401026"/>
              <a:gd name="T20" fmla="*/ 86117 w 529316"/>
              <a:gd name="T21" fmla="*/ 103053 h 401026"/>
              <a:gd name="T22" fmla="*/ 80185 w 529316"/>
              <a:gd name="T23" fmla="*/ 97121 h 401026"/>
              <a:gd name="T24" fmla="*/ 22936 w 529316"/>
              <a:gd name="T25" fmla="*/ 39740 h 401026"/>
              <a:gd name="T26" fmla="*/ 110251 w 529316"/>
              <a:gd name="T27" fmla="*/ 127047 h 401026"/>
              <a:gd name="T28" fmla="*/ 130396 w 529316"/>
              <a:gd name="T29" fmla="*/ 135392 h 401026"/>
              <a:gd name="T30" fmla="*/ 130969 w 529316"/>
              <a:gd name="T31" fmla="*/ 135336 h 401026"/>
              <a:gd name="T32" fmla="*/ 151687 w 529316"/>
              <a:gd name="T33" fmla="*/ 127047 h 401026"/>
              <a:gd name="T34" fmla="*/ 239002 w 529316"/>
              <a:gd name="T35" fmla="*/ 39740 h 401026"/>
              <a:gd name="T36" fmla="*/ 227136 w 529316"/>
              <a:gd name="T37" fmla="*/ 39740 h 401026"/>
              <a:gd name="T38" fmla="*/ 148906 w 529316"/>
              <a:gd name="T39" fmla="*/ 117964 h 401026"/>
              <a:gd name="T40" fmla="*/ 130969 w 529316"/>
              <a:gd name="T41" fmla="*/ 125140 h 401026"/>
              <a:gd name="T42" fmla="*/ 130473 w 529316"/>
              <a:gd name="T43" fmla="*/ 125188 h 401026"/>
              <a:gd name="T44" fmla="*/ 113032 w 529316"/>
              <a:gd name="T45" fmla="*/ 117964 h 401026"/>
              <a:gd name="T46" fmla="*/ 34802 w 529316"/>
              <a:gd name="T47" fmla="*/ 39740 h 401026"/>
              <a:gd name="T48" fmla="*/ 22936 w 529316"/>
              <a:gd name="T49" fmla="*/ 39740 h 401026"/>
              <a:gd name="T50" fmla="*/ 45535 w 529316"/>
              <a:gd name="T51" fmla="*/ 0 h 401026"/>
              <a:gd name="T52" fmla="*/ 216403 w 529316"/>
              <a:gd name="T53" fmla="*/ 0 h 401026"/>
              <a:gd name="T54" fmla="*/ 261938 w 529316"/>
              <a:gd name="T55" fmla="*/ 45531 h 401026"/>
              <a:gd name="T56" fmla="*/ 261938 w 529316"/>
              <a:gd name="T57" fmla="*/ 152906 h 401026"/>
              <a:gd name="T58" fmla="*/ 216403 w 529316"/>
              <a:gd name="T59" fmla="*/ 198437 h 401026"/>
              <a:gd name="T60" fmla="*/ 45535 w 529316"/>
              <a:gd name="T61" fmla="*/ 198437 h 401026"/>
              <a:gd name="T62" fmla="*/ 0 w 529316"/>
              <a:gd name="T63" fmla="*/ 152906 h 401026"/>
              <a:gd name="T64" fmla="*/ 0 w 529316"/>
              <a:gd name="T65" fmla="*/ 45531 h 401026"/>
              <a:gd name="T66" fmla="*/ 45535 w 529316"/>
              <a:gd name="T67" fmla="*/ 0 h 40102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529316" h="401026">
                <a:moveTo>
                  <a:pt x="367281" y="196274"/>
                </a:moveTo>
                <a:lnTo>
                  <a:pt x="355293" y="208263"/>
                </a:lnTo>
                <a:lnTo>
                  <a:pt x="465090" y="318060"/>
                </a:lnTo>
                <a:cubicBezTo>
                  <a:pt x="465822" y="318792"/>
                  <a:pt x="466527" y="319541"/>
                  <a:pt x="466739" y="320716"/>
                </a:cubicBezTo>
                <a:lnTo>
                  <a:pt x="491723" y="320716"/>
                </a:lnTo>
                <a:lnTo>
                  <a:pt x="367281" y="196274"/>
                </a:lnTo>
                <a:close/>
                <a:moveTo>
                  <a:pt x="162035" y="196274"/>
                </a:moveTo>
                <a:lnTo>
                  <a:pt x="37593" y="320716"/>
                </a:lnTo>
                <a:lnTo>
                  <a:pt x="62577" y="320716"/>
                </a:lnTo>
                <a:lnTo>
                  <a:pt x="64225" y="318061"/>
                </a:lnTo>
                <a:lnTo>
                  <a:pt x="174023" y="208263"/>
                </a:lnTo>
                <a:lnTo>
                  <a:pt x="162035" y="196274"/>
                </a:lnTo>
                <a:close/>
                <a:moveTo>
                  <a:pt x="46349" y="80311"/>
                </a:moveTo>
                <a:lnTo>
                  <a:pt x="222791" y="256753"/>
                </a:lnTo>
                <a:cubicBezTo>
                  <a:pt x="234032" y="267995"/>
                  <a:pt x="248767" y="273616"/>
                  <a:pt x="263500" y="273616"/>
                </a:cubicBezTo>
                <a:cubicBezTo>
                  <a:pt x="263887" y="273616"/>
                  <a:pt x="264274" y="273611"/>
                  <a:pt x="264659" y="273504"/>
                </a:cubicBezTo>
                <a:cubicBezTo>
                  <a:pt x="279774" y="273906"/>
                  <a:pt x="294989" y="268289"/>
                  <a:pt x="306525" y="256753"/>
                </a:cubicBezTo>
                <a:lnTo>
                  <a:pt x="482968" y="80311"/>
                </a:lnTo>
                <a:lnTo>
                  <a:pt x="458990" y="80311"/>
                </a:lnTo>
                <a:lnTo>
                  <a:pt x="300904" y="238397"/>
                </a:lnTo>
                <a:cubicBezTo>
                  <a:pt x="290917" y="248385"/>
                  <a:pt x="277745" y="253247"/>
                  <a:pt x="264659" y="252899"/>
                </a:cubicBezTo>
                <a:cubicBezTo>
                  <a:pt x="264325" y="252991"/>
                  <a:pt x="263990" y="252995"/>
                  <a:pt x="263656" y="252995"/>
                </a:cubicBezTo>
                <a:cubicBezTo>
                  <a:pt x="250900" y="252995"/>
                  <a:pt x="238144" y="248128"/>
                  <a:pt x="228412" y="238397"/>
                </a:cubicBezTo>
                <a:lnTo>
                  <a:pt x="70326" y="80311"/>
                </a:lnTo>
                <a:lnTo>
                  <a:pt x="46349" y="80311"/>
                </a:lnTo>
                <a:close/>
                <a:moveTo>
                  <a:pt x="92015" y="0"/>
                </a:moveTo>
                <a:lnTo>
                  <a:pt x="437301" y="0"/>
                </a:lnTo>
                <a:cubicBezTo>
                  <a:pt x="488119" y="0"/>
                  <a:pt x="529316" y="41197"/>
                  <a:pt x="529316" y="92015"/>
                </a:cubicBezTo>
                <a:lnTo>
                  <a:pt x="529316" y="309011"/>
                </a:lnTo>
                <a:cubicBezTo>
                  <a:pt x="529316" y="359829"/>
                  <a:pt x="488119" y="401026"/>
                  <a:pt x="437301" y="401026"/>
                </a:cubicBezTo>
                <a:lnTo>
                  <a:pt x="92015" y="401026"/>
                </a:lnTo>
                <a:cubicBezTo>
                  <a:pt x="41197" y="401026"/>
                  <a:pt x="0" y="359829"/>
                  <a:pt x="0" y="309011"/>
                </a:cubicBezTo>
                <a:lnTo>
                  <a:pt x="0" y="92015"/>
                </a:lnTo>
                <a:cubicBezTo>
                  <a:pt x="0" y="41197"/>
                  <a:pt x="41197" y="0"/>
                  <a:pt x="9201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0" name="文本框 17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822804" y="4989514"/>
            <a:ext cx="288170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Bell MT" panose="02020503060305020303" pitchFamily="18" charset="0"/>
                <a:ea typeface="GungsuhChe" panose="02030609000101010101" pitchFamily="49" charset="-127"/>
              </a:rPr>
              <a:t>1900011352@pku.edu.cn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Bell MT" panose="02020503060305020303" pitchFamily="18" charset="0"/>
              <a:ea typeface="GungsuhChe" panose="0203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4310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612203" y="2421509"/>
            <a:ext cx="1131870" cy="1008063"/>
          </a:xfrm>
        </p:spPr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071664" y="4389983"/>
            <a:ext cx="6408712" cy="496824"/>
          </a:xfrm>
        </p:spPr>
        <p:txBody>
          <a:bodyPr/>
          <a:lstStyle/>
          <a:p>
            <a:r>
              <a:rPr lang="en-US" altLang="zh-CN" dirty="0"/>
              <a:t>Si</a:t>
            </a:r>
            <a:r>
              <a:rPr lang="zh-CN" altLang="en-US" dirty="0"/>
              <a:t>上</a:t>
            </a:r>
            <a:r>
              <a:rPr lang="en-US" altLang="zh-CN" dirty="0" err="1"/>
              <a:t>GaN</a:t>
            </a:r>
            <a:r>
              <a:rPr lang="zh-CN" altLang="en-US" dirty="0"/>
              <a:t>厚膜简介</a:t>
            </a:r>
          </a:p>
        </p:txBody>
      </p:sp>
    </p:spTree>
    <p:extLst>
      <p:ext uri="{BB962C8B-B14F-4D97-AF65-F5344CB8AC3E}">
        <p14:creationId xmlns:p14="http://schemas.microsoft.com/office/powerpoint/2010/main" val="3518887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59944" y="278936"/>
            <a:ext cx="955536" cy="1008063"/>
          </a:xfrm>
        </p:spPr>
        <p:txBody>
          <a:bodyPr/>
          <a:lstStyle/>
          <a:p>
            <a:r>
              <a:rPr lang="en-US" altLang="zh-CN" b="0" dirty="0"/>
              <a:t>01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7301324" cy="496824"/>
          </a:xfrm>
        </p:spPr>
        <p:txBody>
          <a:bodyPr/>
          <a:lstStyle/>
          <a:p>
            <a:r>
              <a:rPr lang="en-US" altLang="zh-CN" dirty="0"/>
              <a:t>Si</a:t>
            </a:r>
            <a:r>
              <a:rPr lang="zh-CN" altLang="en-US" dirty="0"/>
              <a:t>上</a:t>
            </a:r>
            <a:r>
              <a:rPr lang="en-US" altLang="zh-CN" dirty="0" err="1"/>
              <a:t>GaN</a:t>
            </a:r>
            <a:r>
              <a:rPr lang="zh-CN" altLang="en-US" dirty="0"/>
              <a:t>厚膜简介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C5B03F0-B9CA-4E61-B63E-C513DD74286C}"/>
              </a:ext>
            </a:extLst>
          </p:cNvPr>
          <p:cNvSpPr txBox="1"/>
          <p:nvPr/>
        </p:nvSpPr>
        <p:spPr>
          <a:xfrm>
            <a:off x="695400" y="1286999"/>
            <a:ext cx="5544616" cy="5564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dirty="0" err="1"/>
              <a:t>GaN</a:t>
            </a:r>
            <a:r>
              <a:rPr lang="en-US" altLang="zh-CN" sz="2400" dirty="0"/>
              <a:t> </a:t>
            </a:r>
            <a:r>
              <a:rPr lang="zh-CN" altLang="en-US" sz="2400" dirty="0"/>
              <a:t>器件作为下一代功率半导体器件的重要组成部分，其横向 </a:t>
            </a:r>
            <a:r>
              <a:rPr lang="en-US" altLang="zh-CN" sz="2400" dirty="0"/>
              <a:t>HEMT </a:t>
            </a:r>
            <a:r>
              <a:rPr lang="zh-CN" altLang="en-US" sz="2400" dirty="0"/>
              <a:t>器件 已得到较为广泛的研究。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近年来，相比较于横向结构，由于垂直结构具有诸多优点，</a:t>
            </a:r>
            <a:r>
              <a:rPr lang="en-US" altLang="zh-CN" sz="2400" dirty="0" err="1"/>
              <a:t>GaN</a:t>
            </a:r>
            <a:r>
              <a:rPr lang="en-US" altLang="zh-CN" sz="2400" dirty="0"/>
              <a:t> </a:t>
            </a:r>
            <a:r>
              <a:rPr lang="zh-CN" altLang="en-US" sz="2400" dirty="0"/>
              <a:t>垂直器件受到的关注日益增长。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8EF6883-DD7C-46E6-A191-AF2E69A1F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1600" y="1484784"/>
            <a:ext cx="5382338" cy="432435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0F3A8D5-9B94-47CB-8A08-820672C436DB}"/>
              </a:ext>
            </a:extLst>
          </p:cNvPr>
          <p:cNvSpPr txBox="1"/>
          <p:nvPr/>
        </p:nvSpPr>
        <p:spPr>
          <a:xfrm>
            <a:off x="7176119" y="5949280"/>
            <a:ext cx="6752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Si</a:t>
            </a:r>
            <a:r>
              <a:rPr lang="zh-CN" altLang="en-US" dirty="0"/>
              <a:t>上垂直结构</a:t>
            </a:r>
            <a:r>
              <a:rPr lang="en-US" altLang="zh-CN" dirty="0"/>
              <a:t>PIN</a:t>
            </a:r>
            <a:r>
              <a:rPr lang="zh-CN" altLang="en-US" dirty="0"/>
              <a:t>二极管结构示意图</a:t>
            </a:r>
          </a:p>
        </p:txBody>
      </p:sp>
    </p:spTree>
    <p:extLst>
      <p:ext uri="{BB962C8B-B14F-4D97-AF65-F5344CB8AC3E}">
        <p14:creationId xmlns:p14="http://schemas.microsoft.com/office/powerpoint/2010/main" val="844205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D1BC912-7DEE-47CE-A3F8-96F26C5D96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9944" y="278936"/>
            <a:ext cx="977648" cy="1008063"/>
          </a:xfrm>
        </p:spPr>
        <p:txBody>
          <a:bodyPr/>
          <a:lstStyle/>
          <a:p>
            <a:r>
              <a:rPr lang="en-US" altLang="zh-CN" b="0" dirty="0"/>
              <a:t>01</a:t>
            </a:r>
            <a:endParaRPr lang="zh-CN" altLang="en-US" b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02040A-6C2E-4AC1-8609-DA7725C2E1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Si</a:t>
            </a:r>
            <a:r>
              <a:rPr lang="zh-CN" altLang="en-US" dirty="0"/>
              <a:t>上</a:t>
            </a:r>
            <a:r>
              <a:rPr lang="en-US" altLang="zh-CN" dirty="0" err="1"/>
              <a:t>GaN</a:t>
            </a:r>
            <a:r>
              <a:rPr lang="zh-CN" altLang="en-US" dirty="0"/>
              <a:t>厚膜简介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82F2D1-7422-4F6A-94AE-48F5752F3BE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2AF7950-3A81-4857-B418-00E4C632F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112" y="1916832"/>
            <a:ext cx="4564776" cy="344453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06ACE51-9CF9-42A5-9600-41AB4DED7583}"/>
              </a:ext>
            </a:extLst>
          </p:cNvPr>
          <p:cNvSpPr txBox="1"/>
          <p:nvPr/>
        </p:nvSpPr>
        <p:spPr>
          <a:xfrm>
            <a:off x="7627044" y="5578926"/>
            <a:ext cx="3518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/>
              <a:t>氮化物常用衬底的尺寸及价格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708A257-E575-42E4-8629-8621ADAAE40C}"/>
              </a:ext>
            </a:extLst>
          </p:cNvPr>
          <p:cNvSpPr txBox="1"/>
          <p:nvPr/>
        </p:nvSpPr>
        <p:spPr>
          <a:xfrm>
            <a:off x="623392" y="1780323"/>
            <a:ext cx="5832648" cy="5010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近年来，由于价格低、热导率和电导率相对较高，大尺寸 </a:t>
            </a:r>
            <a:r>
              <a:rPr lang="en-US" altLang="zh-CN" sz="2400" dirty="0"/>
              <a:t>Si </a:t>
            </a:r>
            <a:r>
              <a:rPr lang="zh-CN" altLang="en-US" sz="2400" dirty="0"/>
              <a:t>衬底上 </a:t>
            </a:r>
            <a:r>
              <a:rPr lang="en-US" altLang="zh-CN" sz="2400" err="1"/>
              <a:t>GaN</a:t>
            </a:r>
            <a:r>
              <a:rPr lang="en-US" altLang="zh-CN" sz="2400"/>
              <a:t> </a:t>
            </a:r>
            <a:r>
              <a:rPr lang="zh-CN" altLang="en-US" sz="2400" dirty="0"/>
              <a:t>垂直功率器件在外延及工艺方面均取得了较大进展。</a:t>
            </a:r>
            <a:endParaRPr lang="en-US" altLang="zh-CN" sz="2400"/>
          </a:p>
          <a:p>
            <a:pPr algn="l">
              <a:lnSpc>
                <a:spcPct val="150000"/>
              </a:lnSpc>
            </a:pPr>
            <a:endParaRPr lang="en-US" altLang="zh-CN" sz="240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然而，尽管 </a:t>
            </a:r>
            <a:r>
              <a:rPr lang="en-US" altLang="zh-CN" sz="2400"/>
              <a:t>Si </a:t>
            </a:r>
            <a:r>
              <a:rPr lang="zh-CN" altLang="en-US" sz="2400" dirty="0"/>
              <a:t>上 </a:t>
            </a:r>
            <a:r>
              <a:rPr lang="en-US" altLang="zh-CN" sz="2400"/>
              <a:t>GaN </a:t>
            </a:r>
            <a:r>
              <a:rPr lang="zh-CN" altLang="en-US" sz="2400" dirty="0"/>
              <a:t>垂直结构在器件性能和成本上均有着极大的优势，但相较于同质外延结构，仍面临着诸多问题。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721153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4FC5401-5EAE-4D77-BF40-214140DCB2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077BD7-0398-4F44-BAAC-508780B4F9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Si</a:t>
            </a:r>
            <a:r>
              <a:rPr lang="zh-CN" altLang="en-US" dirty="0"/>
              <a:t>上</a:t>
            </a:r>
            <a:r>
              <a:rPr lang="en-US" altLang="zh-CN" dirty="0" err="1"/>
              <a:t>GaN</a:t>
            </a:r>
            <a:r>
              <a:rPr lang="zh-CN" altLang="en-US" dirty="0"/>
              <a:t>厚膜简介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647958-3466-4E95-B8FF-F715AB81A85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61" name="文本占位符 1">
            <a:extLst>
              <a:ext uri="{FF2B5EF4-FFF2-40B4-BE49-F238E27FC236}">
                <a16:creationId xmlns:a16="http://schemas.microsoft.com/office/drawing/2014/main" id="{2B94C338-02AE-4CD7-9095-4B534C202441}"/>
              </a:ext>
            </a:extLst>
          </p:cNvPr>
          <p:cNvSpPr txBox="1">
            <a:spLocks/>
          </p:cNvSpPr>
          <p:nvPr/>
        </p:nvSpPr>
        <p:spPr>
          <a:xfrm>
            <a:off x="480899" y="294245"/>
            <a:ext cx="956692" cy="1008063"/>
          </a:xfrm>
          <a:prstGeom prst="rect">
            <a:avLst/>
          </a:prstGeom>
        </p:spPr>
        <p:txBody>
          <a:bodyPr/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0" dirty="0"/>
              <a:t>01</a:t>
            </a:r>
            <a:endParaRPr lang="zh-CN" altLang="en-US" b="0" dirty="0"/>
          </a:p>
        </p:txBody>
      </p:sp>
      <p:sp>
        <p:nvSpPr>
          <p:cNvPr id="8" name="文本框 3">
            <a:extLst>
              <a:ext uri="{FF2B5EF4-FFF2-40B4-BE49-F238E27FC236}">
                <a16:creationId xmlns:a16="http://schemas.microsoft.com/office/drawing/2014/main" id="{C400E5ED-4657-4BE6-968E-3BB38CB10AD2}"/>
              </a:ext>
            </a:extLst>
          </p:cNvPr>
          <p:cNvSpPr txBox="1"/>
          <p:nvPr/>
        </p:nvSpPr>
        <p:spPr>
          <a:xfrm>
            <a:off x="651396" y="4707212"/>
            <a:ext cx="34696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Ga</a:t>
            </a:r>
            <a:r>
              <a:rPr lang="zh-CN" altLang="en-US" dirty="0"/>
              <a:t>原子对</a:t>
            </a:r>
            <a:r>
              <a:rPr lang="en-US" altLang="zh-CN" dirty="0"/>
              <a:t>Si</a:t>
            </a:r>
            <a:r>
              <a:rPr lang="zh-CN" altLang="en-US" dirty="0"/>
              <a:t>衬底的回熔刻蚀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9511D51-CAB4-4B84-944B-07FCC05D2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360" y="4022148"/>
            <a:ext cx="5830570" cy="250634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6E1A0F6-EF7A-4379-9E98-073B3B9B7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0325" y="1358524"/>
            <a:ext cx="4820285" cy="1619250"/>
          </a:xfrm>
          <a:prstGeom prst="rect">
            <a:avLst/>
          </a:prstGeom>
        </p:spPr>
      </p:pic>
      <p:sp>
        <p:nvSpPr>
          <p:cNvPr id="11" name="文本框 6">
            <a:extLst>
              <a:ext uri="{FF2B5EF4-FFF2-40B4-BE49-F238E27FC236}">
                <a16:creationId xmlns:a16="http://schemas.microsoft.com/office/drawing/2014/main" id="{B4DC8449-D540-4029-A18F-773EBA5521D1}"/>
              </a:ext>
            </a:extLst>
          </p:cNvPr>
          <p:cNvSpPr txBox="1"/>
          <p:nvPr/>
        </p:nvSpPr>
        <p:spPr>
          <a:xfrm>
            <a:off x="5238750" y="3315811"/>
            <a:ext cx="51777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硅衬底上GaN 外延层中的翘曲、裂纹以及位错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C4BCC60-5C43-4576-A276-78957F50D0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899" y="1410258"/>
            <a:ext cx="3810635" cy="2915920"/>
          </a:xfrm>
          <a:prstGeom prst="rect">
            <a:avLst/>
          </a:prstGeom>
        </p:spPr>
      </p:pic>
      <p:sp>
        <p:nvSpPr>
          <p:cNvPr id="13" name="灯片编号占位符 2">
            <a:extLst>
              <a:ext uri="{FF2B5EF4-FFF2-40B4-BE49-F238E27FC236}">
                <a16:creationId xmlns:a16="http://schemas.microsoft.com/office/drawing/2014/main" id="{30A35E82-5B4D-4766-8A00-F35F791B23DE}"/>
              </a:ext>
            </a:extLst>
          </p:cNvPr>
          <p:cNvSpPr txBox="1">
            <a:spLocks noGrp="1"/>
          </p:cNvSpPr>
          <p:nvPr/>
        </p:nvSpPr>
        <p:spPr>
          <a:xfrm>
            <a:off x="9757634" y="6092984"/>
            <a:ext cx="528731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 eaLnBrk="1" hangingPunct="1"/>
            <a:fld id="{9A0DB2DC-4C9A-4742-B13C-FB6460FD3503}" type="slidenum">
              <a:rPr lang="en-US" altLang="zh-CN" sz="1000" i="0" dirty="0"/>
              <a:pPr lvl="0" algn="r" eaLnBrk="1" hangingPunct="1"/>
              <a:t>6</a:t>
            </a:fld>
            <a:endParaRPr lang="en-US" altLang="zh-CN" sz="1000" i="0" dirty="0"/>
          </a:p>
        </p:txBody>
      </p:sp>
    </p:spTree>
    <p:extLst>
      <p:ext uri="{BB962C8B-B14F-4D97-AF65-F5344CB8AC3E}">
        <p14:creationId xmlns:p14="http://schemas.microsoft.com/office/powerpoint/2010/main" val="3612135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00A7946-C752-4336-B988-DE10AD01B34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9" name="文本占位符 1">
            <a:extLst>
              <a:ext uri="{FF2B5EF4-FFF2-40B4-BE49-F238E27FC236}">
                <a16:creationId xmlns:a16="http://schemas.microsoft.com/office/drawing/2014/main" id="{B96ABE0C-7DCC-401A-92E1-5A9EC5BB62D2}"/>
              </a:ext>
            </a:extLst>
          </p:cNvPr>
          <p:cNvSpPr txBox="1">
            <a:spLocks/>
          </p:cNvSpPr>
          <p:nvPr/>
        </p:nvSpPr>
        <p:spPr>
          <a:xfrm>
            <a:off x="407368" y="294245"/>
            <a:ext cx="922275" cy="1008063"/>
          </a:xfrm>
          <a:prstGeom prst="rect">
            <a:avLst/>
          </a:prstGeom>
        </p:spPr>
        <p:txBody>
          <a:bodyPr/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0" dirty="0"/>
              <a:t>01</a:t>
            </a:r>
            <a:endParaRPr lang="zh-CN" altLang="en-US" b="0" dirty="0"/>
          </a:p>
        </p:txBody>
      </p:sp>
      <p:sp>
        <p:nvSpPr>
          <p:cNvPr id="26" name="文本占位符 2">
            <a:extLst>
              <a:ext uri="{FF2B5EF4-FFF2-40B4-BE49-F238E27FC236}">
                <a16:creationId xmlns:a16="http://schemas.microsoft.com/office/drawing/2014/main" id="{C4CC64FE-9B2F-4698-9FEC-D3F55F4838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8275" y="347663"/>
            <a:ext cx="4586288" cy="496887"/>
          </a:xfrm>
        </p:spPr>
        <p:txBody>
          <a:bodyPr/>
          <a:lstStyle/>
          <a:p>
            <a:r>
              <a:rPr lang="en-US" altLang="zh-CN" dirty="0"/>
              <a:t>Si</a:t>
            </a:r>
            <a:r>
              <a:rPr lang="zh-CN" altLang="en-US" dirty="0"/>
              <a:t>上</a:t>
            </a:r>
            <a:r>
              <a:rPr lang="en-US" altLang="zh-CN" dirty="0" err="1"/>
              <a:t>GaN</a:t>
            </a:r>
            <a:r>
              <a:rPr lang="zh-CN" altLang="en-US" dirty="0"/>
              <a:t>厚膜简介</a:t>
            </a:r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0117B73-A913-4F66-8B5F-6915FC2E71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540"/>
          <a:stretch/>
        </p:blipFill>
        <p:spPr>
          <a:xfrm>
            <a:off x="377228" y="1400514"/>
            <a:ext cx="3960440" cy="2457450"/>
          </a:xfrm>
          <a:prstGeom prst="rect">
            <a:avLst/>
          </a:prstGeom>
        </p:spPr>
      </p:pic>
      <p:sp>
        <p:nvSpPr>
          <p:cNvPr id="7" name="文本框 2">
            <a:extLst>
              <a:ext uri="{FF2B5EF4-FFF2-40B4-BE49-F238E27FC236}">
                <a16:creationId xmlns:a16="http://schemas.microsoft.com/office/drawing/2014/main" id="{A4D41834-A3CA-40AC-BE26-82034A282DC5}"/>
              </a:ext>
            </a:extLst>
          </p:cNvPr>
          <p:cNvSpPr txBox="1"/>
          <p:nvPr/>
        </p:nvSpPr>
        <p:spPr>
          <a:xfrm>
            <a:off x="5087888" y="1374457"/>
            <a:ext cx="465772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硅衬底上生长 GaN 的四种应力控制方案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5FF0633-E6E7-4884-B43A-4089C274A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800" y="1741135"/>
            <a:ext cx="7760335" cy="44977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B0D5E93-FC3C-43AA-8D6F-3FD7755DE8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24"/>
          <a:stretch/>
        </p:blipFill>
        <p:spPr>
          <a:xfrm>
            <a:off x="419096" y="4041303"/>
            <a:ext cx="3948712" cy="254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910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A31093-C796-4F39-9311-662A5D649F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Si</a:t>
            </a:r>
            <a:r>
              <a:rPr lang="zh-CN" altLang="en-US" dirty="0"/>
              <a:t>上</a:t>
            </a:r>
            <a:r>
              <a:rPr lang="en-US" altLang="zh-CN" dirty="0"/>
              <a:t>GaN</a:t>
            </a:r>
            <a:r>
              <a:rPr lang="zh-CN" altLang="en-US" dirty="0"/>
              <a:t>厚膜简介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112CE3-0FED-4495-8E77-55C95BAE26D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309AC34-B0C4-4A05-A8A4-B05F78659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84" y="1291687"/>
            <a:ext cx="7272808" cy="308403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77B3F321-2936-4298-B574-7BB2F865820D}"/>
                  </a:ext>
                </a:extLst>
              </p:cNvPr>
              <p:cNvSpPr txBox="1"/>
              <p:nvPr/>
            </p:nvSpPr>
            <p:spPr>
              <a:xfrm>
                <a:off x="8328248" y="1352237"/>
                <a:ext cx="2622513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2017</m:t>
                    </m:r>
                    <m:r>
                      <a:rPr lang="zh-CN" altLang="en-US" sz="2000" i="1">
                        <a:latin typeface="Cambria Math" panose="02040503050406030204" pitchFamily="18" charset="0"/>
                      </a:rPr>
                      <m:t>，</m:t>
                    </m:r>
                    <m:r>
                      <a:rPr lang="zh-CN" altLang="en-US" sz="2000" i="1" smtClean="0">
                        <a:latin typeface="Cambria Math" panose="02040503050406030204" pitchFamily="18" charset="0"/>
                      </a:rPr>
                      <m:t>程建</m:t>
                    </m:r>
                    <m:r>
                      <a:rPr lang="zh-CN" altLang="en-US" sz="2000" i="1">
                        <a:latin typeface="Cambria Math" panose="02040503050406030204" pitchFamily="18" charset="0"/>
                      </a:rPr>
                      <m:t>朋</m:t>
                    </m:r>
                  </m:oMath>
                </a14:m>
                <a:r>
                  <a:rPr lang="zh-CN" altLang="en-US" sz="2000" dirty="0"/>
                  <a:t>博士论文</a:t>
                </a: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77B3F321-2936-4298-B574-7BB2F8658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248" y="1352237"/>
                <a:ext cx="2622513" cy="307777"/>
              </a:xfrm>
              <a:prstGeom prst="rect">
                <a:avLst/>
              </a:prstGeom>
              <a:blipFill>
                <a:blip r:embed="rId5"/>
                <a:stretch>
                  <a:fillRect l="-3256" t="-26000" r="-5814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占位符 1">
            <a:extLst>
              <a:ext uri="{FF2B5EF4-FFF2-40B4-BE49-F238E27FC236}">
                <a16:creationId xmlns:a16="http://schemas.microsoft.com/office/drawing/2014/main" id="{622966C1-87DE-4688-A5DD-62ACF5A05920}"/>
              </a:ext>
            </a:extLst>
          </p:cNvPr>
          <p:cNvSpPr txBox="1">
            <a:spLocks/>
          </p:cNvSpPr>
          <p:nvPr/>
        </p:nvSpPr>
        <p:spPr>
          <a:xfrm>
            <a:off x="335360" y="245030"/>
            <a:ext cx="988680" cy="1008063"/>
          </a:xfrm>
          <a:prstGeom prst="rect">
            <a:avLst/>
          </a:prstGeom>
        </p:spPr>
        <p:txBody>
          <a:bodyPr/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0" dirty="0"/>
              <a:t>01</a:t>
            </a:r>
            <a:endParaRPr lang="zh-CN" altLang="en-US" b="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A07E4BB-0AA9-4F17-BB56-A46ED29970DD}"/>
              </a:ext>
            </a:extLst>
          </p:cNvPr>
          <p:cNvSpPr txBox="1"/>
          <p:nvPr/>
        </p:nvSpPr>
        <p:spPr>
          <a:xfrm>
            <a:off x="829700" y="4670568"/>
            <a:ext cx="95867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/>
              <a:t>生长的一般流程：</a:t>
            </a:r>
            <a:endParaRPr lang="en-US" altLang="zh-CN" sz="2400" dirty="0"/>
          </a:p>
          <a:p>
            <a:pPr algn="l"/>
            <a:r>
              <a:rPr lang="zh-CN" altLang="en-US" sz="2400" dirty="0"/>
              <a:t>升温</a:t>
            </a:r>
            <a:r>
              <a:rPr lang="en-US" altLang="zh-CN" sz="2400" dirty="0"/>
              <a:t>(S1)</a:t>
            </a:r>
            <a:r>
              <a:rPr lang="zh-CN" altLang="en-US" sz="2400" dirty="0"/>
              <a:t>：凹，积累张应力；</a:t>
            </a:r>
            <a:r>
              <a:rPr lang="en-US" altLang="zh-CN" sz="2400" dirty="0"/>
              <a:t>AlN(S2)</a:t>
            </a:r>
            <a:r>
              <a:rPr lang="zh-CN" altLang="en-US" sz="2400" dirty="0"/>
              <a:t>：凹→更加凹，继续积累张应力；</a:t>
            </a:r>
            <a:endParaRPr lang="en-US" altLang="zh-CN" sz="2400" dirty="0"/>
          </a:p>
          <a:p>
            <a:pPr algn="l"/>
            <a:r>
              <a:rPr lang="en-US" altLang="zh-CN" sz="2400" dirty="0"/>
              <a:t>AlGaN(S3)</a:t>
            </a:r>
            <a:r>
              <a:rPr lang="zh-CN" altLang="en-US" sz="2400" dirty="0"/>
              <a:t>：凹→平，积累压应力；</a:t>
            </a:r>
            <a:r>
              <a:rPr lang="en-US" altLang="zh-CN" sz="2400" dirty="0"/>
              <a:t>GaN</a:t>
            </a:r>
            <a:r>
              <a:rPr lang="zh-CN" altLang="en-US" sz="2400" dirty="0"/>
              <a:t>：平→凸，继续积累压应力；</a:t>
            </a:r>
            <a:endParaRPr lang="en-US" altLang="zh-CN" sz="2400" dirty="0"/>
          </a:p>
          <a:p>
            <a:pPr algn="l"/>
            <a:r>
              <a:rPr lang="zh-CN" altLang="en-US" sz="2400" dirty="0"/>
              <a:t>降温</a:t>
            </a:r>
            <a:r>
              <a:rPr lang="en-US" altLang="zh-CN" sz="2400" dirty="0"/>
              <a:t>(S	4)</a:t>
            </a:r>
            <a:r>
              <a:rPr lang="zh-CN" altLang="en-US" sz="2400" dirty="0"/>
              <a:t>：凸→平，张应力。最后回到几乎无应力的状态。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3F2DC5B-312B-43A6-AEF2-F89274DCD2E6}"/>
              </a:ext>
            </a:extLst>
          </p:cNvPr>
          <p:cNvSpPr txBox="1"/>
          <p:nvPr/>
        </p:nvSpPr>
        <p:spPr>
          <a:xfrm>
            <a:off x="8328248" y="1988840"/>
            <a:ext cx="37444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/>
              <a:t>晶格大小：</a:t>
            </a:r>
            <a:r>
              <a:rPr lang="en-US" altLang="zh-CN" sz="2400" dirty="0"/>
              <a:t>AlN&lt; Si</a:t>
            </a:r>
          </a:p>
          <a:p>
            <a:pPr algn="l"/>
            <a:r>
              <a:rPr lang="en-US" altLang="zh-CN" sz="2400" dirty="0"/>
              <a:t>AlN&lt; AlGaN&lt;GaN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80562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DD3292-EB9C-4DC4-86B7-2DCE3180B0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Si</a:t>
            </a:r>
            <a:r>
              <a:rPr lang="zh-CN" altLang="en-US" dirty="0"/>
              <a:t>上</a:t>
            </a:r>
            <a:r>
              <a:rPr lang="en-US" altLang="zh-CN" dirty="0" err="1"/>
              <a:t>GaN</a:t>
            </a:r>
            <a:r>
              <a:rPr lang="zh-CN" altLang="en-US" dirty="0"/>
              <a:t>厚膜简介</a:t>
            </a: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55E8B6-21DE-49CA-9F22-91C0E0913F6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8E2B37-E96B-4849-B006-9B228B0EB70F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5F652F40-0EBC-4A2D-8BF8-096F8C6418DA}"/>
              </a:ext>
            </a:extLst>
          </p:cNvPr>
          <p:cNvSpPr txBox="1">
            <a:spLocks/>
          </p:cNvSpPr>
          <p:nvPr/>
        </p:nvSpPr>
        <p:spPr>
          <a:xfrm>
            <a:off x="1589992" y="5006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9" name="文本占位符 1">
            <a:extLst>
              <a:ext uri="{FF2B5EF4-FFF2-40B4-BE49-F238E27FC236}">
                <a16:creationId xmlns:a16="http://schemas.microsoft.com/office/drawing/2014/main" id="{549621BE-BA68-47C3-AF18-4CA6C3078279}"/>
              </a:ext>
            </a:extLst>
          </p:cNvPr>
          <p:cNvSpPr txBox="1">
            <a:spLocks/>
          </p:cNvSpPr>
          <p:nvPr/>
        </p:nvSpPr>
        <p:spPr>
          <a:xfrm>
            <a:off x="335360" y="245030"/>
            <a:ext cx="988680" cy="1008063"/>
          </a:xfrm>
          <a:prstGeom prst="rect">
            <a:avLst/>
          </a:prstGeom>
        </p:spPr>
        <p:txBody>
          <a:bodyPr/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0" dirty="0"/>
              <a:t>01</a:t>
            </a:r>
            <a:endParaRPr lang="zh-CN" altLang="en-US" b="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54AC633-C18B-475A-A24B-380548F94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04" y="1844824"/>
            <a:ext cx="5990082" cy="386752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0DDC47A8-FC04-483D-81D9-B92767D1F904}"/>
              </a:ext>
            </a:extLst>
          </p:cNvPr>
          <p:cNvSpPr txBox="1"/>
          <p:nvPr/>
        </p:nvSpPr>
        <p:spPr>
          <a:xfrm>
            <a:off x="6744072" y="1838457"/>
            <a:ext cx="511256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然而，这几种方式都存在一定的局限，例如</a:t>
            </a:r>
            <a:r>
              <a:rPr lang="en-US" altLang="zh-CN" sz="2400" dirty="0"/>
              <a:t>AlN</a:t>
            </a:r>
            <a:r>
              <a:rPr lang="zh-CN" altLang="en-US" sz="2400" dirty="0"/>
              <a:t>插入层会导致器件漏电，</a:t>
            </a:r>
            <a:r>
              <a:rPr lang="en-US" altLang="zh-CN" sz="2400" dirty="0"/>
              <a:t>Si</a:t>
            </a:r>
            <a:r>
              <a:rPr lang="zh-CN" altLang="en-US" sz="2400" dirty="0"/>
              <a:t>图形衬底尺寸较小等。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事实上，</a:t>
            </a:r>
            <a:r>
              <a:rPr lang="en-US" altLang="zh-CN" sz="2400" dirty="0"/>
              <a:t>Si </a:t>
            </a:r>
            <a:r>
              <a:rPr lang="zh-CN" altLang="en-US" sz="2400" dirty="0"/>
              <a:t>上 </a:t>
            </a:r>
            <a:r>
              <a:rPr lang="en-US" altLang="zh-CN" sz="2400" dirty="0"/>
              <a:t>GaN </a:t>
            </a:r>
            <a:r>
              <a:rPr lang="zh-CN" altLang="en-US" sz="2400" dirty="0"/>
              <a:t>厚膜难以生长的问题，归结到底还是位错密度高的问题。位错的弯转会带来压应变的弛豫，使得压应变不足以抵消降温过程中的张应变。如果位错密度降低一半，理论上可以生长的厚度将增加一倍。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DAF214C-BFE9-44DC-BF17-171EC2406B58}"/>
              </a:ext>
            </a:extLst>
          </p:cNvPr>
          <p:cNvSpPr txBox="1"/>
          <p:nvPr/>
        </p:nvSpPr>
        <p:spPr>
          <a:xfrm>
            <a:off x="1055440" y="5873439"/>
            <a:ext cx="91450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zh-CN" sz="2800" dirty="0">
                <a:effectLst/>
                <a:latin typeface="+mn-ea"/>
                <a:cs typeface="Times New Roman" panose="02020603050405020304" pitchFamily="18" charset="0"/>
              </a:rPr>
              <a:t>亟需一种简单、重复率高的新方法去生长</a:t>
            </a:r>
            <a:r>
              <a:rPr lang="en-US" altLang="zh-CN" sz="2800" dirty="0">
                <a:effectLst/>
                <a:latin typeface="+mn-ea"/>
                <a:cs typeface="Times New Roman" panose="02020603050405020304" pitchFamily="18" charset="0"/>
              </a:rPr>
              <a:t> Si </a:t>
            </a:r>
            <a:r>
              <a:rPr lang="zh-CN" altLang="zh-CN" sz="2800" dirty="0">
                <a:effectLst/>
                <a:latin typeface="+mn-ea"/>
                <a:cs typeface="Times New Roman" panose="02020603050405020304" pitchFamily="18" charset="0"/>
              </a:rPr>
              <a:t>上</a:t>
            </a:r>
            <a:r>
              <a:rPr lang="en-US" altLang="zh-CN" sz="2800" dirty="0">
                <a:effectLst/>
                <a:latin typeface="+mn-ea"/>
                <a:cs typeface="Times New Roman" panose="02020603050405020304" pitchFamily="18" charset="0"/>
              </a:rPr>
              <a:t>GaN </a:t>
            </a:r>
            <a:r>
              <a:rPr lang="zh-CN" altLang="zh-CN" sz="2800" dirty="0">
                <a:effectLst/>
                <a:latin typeface="+mn-ea"/>
                <a:cs typeface="Times New Roman" panose="02020603050405020304" pitchFamily="18" charset="0"/>
              </a:rPr>
              <a:t>厚膜</a:t>
            </a:r>
            <a:r>
              <a:rPr lang="zh-CN" altLang="en-US" sz="2800" dirty="0">
                <a:effectLst/>
                <a:latin typeface="+mn-ea"/>
                <a:cs typeface="Times New Roman" panose="02020603050405020304" pitchFamily="18" charset="0"/>
              </a:rPr>
              <a:t>！</a:t>
            </a:r>
            <a:endParaRPr lang="zh-CN" altLang="en-US" sz="4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46039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08133540"/>
  <p:tag name="MH_LIBRARY" val="GRAPHIC"/>
  <p:tag name="MH_ORDER" val="矩形 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08133540"/>
  <p:tag name="MH_LIBRARY" val="GRAPHIC"/>
  <p:tag name="MH_ORDER" val="直接连接符 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08133540"/>
  <p:tag name="MH_LIBRARY" val="GRAPHIC"/>
  <p:tag name="MH_ORDER" val="直接连接符 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08133540"/>
  <p:tag name="MH_LIBRARY" val="GRAPHIC"/>
  <p:tag name="MH_ORDER" val="Shap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08133540"/>
  <p:tag name="MH_LIBRARY" val="GRAPHIC"/>
  <p:tag name="MH_ORDER" val="文本框 1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08133540"/>
  <p:tag name="MH_LIBRARY" val="GRAPHIC"/>
  <p:tag name="MH_ORDER" val="文本框 1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08133540"/>
  <p:tag name="MH_LIBRARY" val="GRAPHIC"/>
  <p:tag name="MH_ORDER" val="Shap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08133540"/>
  <p:tag name="MH_LIBRARY" val="GRAPHIC"/>
  <p:tag name="MH_ORDER" val="Shap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08133540"/>
  <p:tag name="MH_LIBRARY" val="GRAPHIC"/>
  <p:tag name="MH_ORDER" val="文本框 17"/>
</p:tagLst>
</file>

<file path=ppt/theme/theme1.xml><?xml version="1.0" encoding="utf-8"?>
<a:theme xmlns:a="http://schemas.openxmlformats.org/drawingml/2006/main" name="Office 主题">
  <a:themeElements>
    <a:clrScheme name="自定义 2">
      <a:dk1>
        <a:srgbClr val="20517C"/>
      </a:dk1>
      <a:lt1>
        <a:srgbClr val="FFFFFF"/>
      </a:lt1>
      <a:dk2>
        <a:srgbClr val="20517C"/>
      </a:dk2>
      <a:lt2>
        <a:srgbClr val="FFFFFF"/>
      </a:lt2>
      <a:accent1>
        <a:srgbClr val="20517C"/>
      </a:accent1>
      <a:accent2>
        <a:srgbClr val="FFFFF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论文答辩主题字体">
      <a:majorFont>
        <a:latin typeface="华文细黑"/>
        <a:ea typeface="微软雅黑"/>
        <a:cs typeface=""/>
      </a:majorFont>
      <a:minorFont>
        <a:latin typeface="华文细黑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A000120150327A04KPBG</Template>
  <TotalTime>5722</TotalTime>
  <Words>1125</Words>
  <Application>Microsoft Office PowerPoint</Application>
  <PresentationFormat>宽屏</PresentationFormat>
  <Paragraphs>156</Paragraphs>
  <Slides>25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华文细黑</vt:lpstr>
      <vt:lpstr>微软雅黑</vt:lpstr>
      <vt:lpstr>Arial</vt:lpstr>
      <vt:lpstr>Arial Narrow</vt:lpstr>
      <vt:lpstr>Bell MT</vt:lpstr>
      <vt:lpstr>Calibri</vt:lpstr>
      <vt:lpstr>Cambria Math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李尽沙</dc:creator>
  <cp:lastModifiedBy>c flkk</cp:lastModifiedBy>
  <cp:revision>510</cp:revision>
  <dcterms:created xsi:type="dcterms:W3CDTF">2015-05-14T07:52:23Z</dcterms:created>
  <dcterms:modified xsi:type="dcterms:W3CDTF">2021-12-15T14:09:20Z</dcterms:modified>
</cp:coreProperties>
</file>

<file path=docProps/thumbnail.jpeg>
</file>